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87" r:id="rId3"/>
    <p:sldId id="288" r:id="rId4"/>
    <p:sldId id="289" r:id="rId5"/>
    <p:sldId id="291" r:id="rId6"/>
    <p:sldId id="292" r:id="rId7"/>
    <p:sldId id="281" r:id="rId8"/>
    <p:sldId id="286" r:id="rId9"/>
    <p:sldId id="27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47"/>
    <p:restoredTop sz="96041"/>
  </p:normalViewPr>
  <p:slideViewPr>
    <p:cSldViewPr snapToGrid="0" snapToObjects="1">
      <p:cViewPr varScale="1">
        <p:scale>
          <a:sx n="113" d="100"/>
          <a:sy n="113" d="100"/>
        </p:scale>
        <p:origin x="912" y="488"/>
      </p:cViewPr>
      <p:guideLst/>
    </p:cSldViewPr>
  </p:slideViewPr>
  <p:outlineViewPr>
    <p:cViewPr>
      <p:scale>
        <a:sx n="33" d="100"/>
        <a:sy n="33" d="100"/>
      </p:scale>
      <p:origin x="0" y="-60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72811-1FEE-B442-96E2-C0013AEA0A33}" type="datetimeFigureOut">
              <a:rPr lang="en-US" smtClean="0"/>
              <a:t>1/16/25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7072F-D217-E145-9902-44B0FE6DC4F1}" type="slidenum">
              <a:rPr lang="en-US" smtClean="0"/>
              <a:t>‹#›</a:t>
            </a:fld>
            <a:endParaRPr lang="en-US" dirty="0"/>
          </a:p>
        </p:txBody>
      </p:sp>
    </p:spTree>
    <p:extLst>
      <p:ext uri="{BB962C8B-B14F-4D97-AF65-F5344CB8AC3E}">
        <p14:creationId xmlns:p14="http://schemas.microsoft.com/office/powerpoint/2010/main" val="406195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lickr.com/photos/80497449@N04/7406499696/"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93900-DBEA-0EAB-CACC-D2D9A74ECB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39F971-7980-272C-8722-CD2826CD87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4343BB-CC9D-2471-A50A-1076EDE4FDB0}"/>
              </a:ext>
            </a:extLst>
          </p:cNvPr>
          <p:cNvSpPr>
            <a:spLocks noGrp="1"/>
          </p:cNvSpPr>
          <p:nvPr>
            <p:ph type="dt" sz="half" idx="10"/>
          </p:nvPr>
        </p:nvSpPr>
        <p:spPr/>
        <p:txBody>
          <a:bodyPr/>
          <a:lstStyle>
            <a:lvl1pPr>
              <a:defRPr/>
            </a:lvl1pPr>
          </a:lstStyle>
          <a:p>
            <a:fld id="{EC0D520D-A7F2-784B-873B-F0973601D3B4}" type="datetime3">
              <a:rPr lang="en-US" smtClean="0"/>
              <a:t>16 January 2025</a:t>
            </a:fld>
            <a:endParaRPr lang="en-US" dirty="0"/>
          </a:p>
        </p:txBody>
      </p:sp>
      <p:sp>
        <p:nvSpPr>
          <p:cNvPr id="5" name="Footer Placeholder 4">
            <a:extLst>
              <a:ext uri="{FF2B5EF4-FFF2-40B4-BE49-F238E27FC236}">
                <a16:creationId xmlns:a16="http://schemas.microsoft.com/office/drawing/2014/main" id="{D5732596-2815-641B-5434-F6A54BF42E7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B3D73C-4EE7-6FA2-243F-2CE6A0C10F90}"/>
              </a:ext>
            </a:extLst>
          </p:cNvPr>
          <p:cNvSpPr>
            <a:spLocks noGrp="1"/>
          </p:cNvSpPr>
          <p:nvPr>
            <p:ph type="sldNum" sz="quarter" idx="12"/>
          </p:nvPr>
        </p:nvSpPr>
        <p:spPr/>
        <p:txBody>
          <a:bodyPr/>
          <a:lstStyle/>
          <a:p>
            <a:fld id="{65FFF21D-9372-BC46-9033-AA565B803A07}" type="slidenum">
              <a:rPr lang="en-US" smtClean="0"/>
              <a:t>‹#›</a:t>
            </a:fld>
            <a:endParaRPr lang="en-US" dirty="0"/>
          </a:p>
        </p:txBody>
      </p:sp>
    </p:spTree>
    <p:extLst>
      <p:ext uri="{BB962C8B-B14F-4D97-AF65-F5344CB8AC3E}">
        <p14:creationId xmlns:p14="http://schemas.microsoft.com/office/powerpoint/2010/main" val="204749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DEB9-8B4E-8004-4165-9D02B287EB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22E95F-D1CE-C4E3-1855-BF08FEEA1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E9D2D-9CD4-0E7A-40AB-4AD0895B1357}"/>
              </a:ext>
            </a:extLst>
          </p:cNvPr>
          <p:cNvSpPr>
            <a:spLocks noGrp="1"/>
          </p:cNvSpPr>
          <p:nvPr>
            <p:ph type="dt" sz="half" idx="10"/>
          </p:nvPr>
        </p:nvSpPr>
        <p:spPr/>
        <p:txBody>
          <a:bodyPr/>
          <a:lstStyle/>
          <a:p>
            <a:fld id="{EC20BD1F-088E-FC4B-B5C3-25CF5B7D8772}" type="datetime3">
              <a:rPr lang="en-US" smtClean="0"/>
              <a:t>16 January 2025</a:t>
            </a:fld>
            <a:endParaRPr lang="en-US" dirty="0"/>
          </a:p>
        </p:txBody>
      </p:sp>
      <p:sp>
        <p:nvSpPr>
          <p:cNvPr id="5" name="Footer Placeholder 4">
            <a:extLst>
              <a:ext uri="{FF2B5EF4-FFF2-40B4-BE49-F238E27FC236}">
                <a16:creationId xmlns:a16="http://schemas.microsoft.com/office/drawing/2014/main" id="{06ED7366-5B57-50F2-C7B4-9B8CDBF450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9D1271-7D48-81F7-1335-96CED27EB9B6}"/>
              </a:ext>
            </a:extLst>
          </p:cNvPr>
          <p:cNvSpPr>
            <a:spLocks noGrp="1"/>
          </p:cNvSpPr>
          <p:nvPr>
            <p:ph type="sldNum" sz="quarter" idx="12"/>
          </p:nvPr>
        </p:nvSpPr>
        <p:spPr/>
        <p:txBody>
          <a:bodyPr/>
          <a:lstStyle/>
          <a:p>
            <a:fld id="{65FFF21D-9372-BC46-9033-AA565B803A07}" type="slidenum">
              <a:rPr lang="en-US" smtClean="0"/>
              <a:t>‹#›</a:t>
            </a:fld>
            <a:endParaRPr lang="en-US" dirty="0"/>
          </a:p>
        </p:txBody>
      </p:sp>
    </p:spTree>
    <p:extLst>
      <p:ext uri="{BB962C8B-B14F-4D97-AF65-F5344CB8AC3E}">
        <p14:creationId xmlns:p14="http://schemas.microsoft.com/office/powerpoint/2010/main" val="2767290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B50F3-9DFD-944A-7462-7689C3CE93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4B0BC3-E2C2-848C-2E7B-6AFC092B27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B274C-3432-0526-3CFC-1E31B8444556}"/>
              </a:ext>
            </a:extLst>
          </p:cNvPr>
          <p:cNvSpPr>
            <a:spLocks noGrp="1"/>
          </p:cNvSpPr>
          <p:nvPr>
            <p:ph type="dt" sz="half" idx="10"/>
          </p:nvPr>
        </p:nvSpPr>
        <p:spPr/>
        <p:txBody>
          <a:bodyPr/>
          <a:lstStyle/>
          <a:p>
            <a:fld id="{C97AE375-14C5-7D46-9980-DB35A0C23DDB}" type="datetime3">
              <a:rPr lang="en-US" smtClean="0"/>
              <a:t>16 January 2025</a:t>
            </a:fld>
            <a:endParaRPr lang="en-US" dirty="0"/>
          </a:p>
        </p:txBody>
      </p:sp>
      <p:sp>
        <p:nvSpPr>
          <p:cNvPr id="5" name="Footer Placeholder 4">
            <a:extLst>
              <a:ext uri="{FF2B5EF4-FFF2-40B4-BE49-F238E27FC236}">
                <a16:creationId xmlns:a16="http://schemas.microsoft.com/office/drawing/2014/main" id="{1F8C40EF-7375-70FA-F323-E5EA5BEE4A4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D0F9FC-4E61-31DC-F660-5DC5D3BA13AD}"/>
              </a:ext>
            </a:extLst>
          </p:cNvPr>
          <p:cNvSpPr>
            <a:spLocks noGrp="1"/>
          </p:cNvSpPr>
          <p:nvPr>
            <p:ph type="sldNum" sz="quarter" idx="12"/>
          </p:nvPr>
        </p:nvSpPr>
        <p:spPr/>
        <p:txBody>
          <a:bodyPr/>
          <a:lstStyle/>
          <a:p>
            <a:fld id="{65FFF21D-9372-BC46-9033-AA565B803A07}" type="slidenum">
              <a:rPr lang="en-US" smtClean="0"/>
              <a:t>‹#›</a:t>
            </a:fld>
            <a:endParaRPr lang="en-US" dirty="0"/>
          </a:p>
        </p:txBody>
      </p:sp>
    </p:spTree>
    <p:extLst>
      <p:ext uri="{BB962C8B-B14F-4D97-AF65-F5344CB8AC3E}">
        <p14:creationId xmlns:p14="http://schemas.microsoft.com/office/powerpoint/2010/main" val="57967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C74DA-E9C2-B6AD-BB51-A15148AE37A0}"/>
              </a:ext>
            </a:extLst>
          </p:cNvPr>
          <p:cNvSpPr>
            <a:spLocks noGrp="1"/>
          </p:cNvSpPr>
          <p:nvPr>
            <p:ph type="title"/>
          </p:nvPr>
        </p:nvSpPr>
        <p:spPr>
          <a:xfrm>
            <a:off x="3174980" y="365125"/>
            <a:ext cx="817882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132148B-DBCE-ECEB-49A1-D338A1832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5289A8-38B3-74FB-B2A5-555A483DAA38}"/>
              </a:ext>
            </a:extLst>
          </p:cNvPr>
          <p:cNvSpPr>
            <a:spLocks noGrp="1"/>
          </p:cNvSpPr>
          <p:nvPr>
            <p:ph type="dt" sz="half" idx="10"/>
          </p:nvPr>
        </p:nvSpPr>
        <p:spPr/>
        <p:txBody>
          <a:bodyPr/>
          <a:lstStyle>
            <a:lvl1pPr>
              <a:defRPr/>
            </a:lvl1pPr>
          </a:lstStyle>
          <a:p>
            <a:fld id="{6065D51A-79D1-4E4F-9C52-9948960222CD}" type="datetime3">
              <a:rPr lang="en-US" smtClean="0"/>
              <a:t>16 January 2025</a:t>
            </a:fld>
            <a:endParaRPr lang="en-US" dirty="0"/>
          </a:p>
        </p:txBody>
      </p:sp>
      <p:sp>
        <p:nvSpPr>
          <p:cNvPr id="5" name="Footer Placeholder 4">
            <a:extLst>
              <a:ext uri="{FF2B5EF4-FFF2-40B4-BE49-F238E27FC236}">
                <a16:creationId xmlns:a16="http://schemas.microsoft.com/office/drawing/2014/main" id="{B6E5B31B-1AF1-06D7-6D76-8169A9CA8D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04212C-40F9-7899-95C0-6C0B67D440B5}"/>
              </a:ext>
            </a:extLst>
          </p:cNvPr>
          <p:cNvSpPr>
            <a:spLocks noGrp="1"/>
          </p:cNvSpPr>
          <p:nvPr>
            <p:ph type="sldNum" sz="quarter" idx="12"/>
          </p:nvPr>
        </p:nvSpPr>
        <p:spPr/>
        <p:txBody>
          <a:bodyPr/>
          <a:lstStyle/>
          <a:p>
            <a:fld id="{65FFF21D-9372-BC46-9033-AA565B803A07}" type="slidenum">
              <a:rPr lang="en-US" smtClean="0"/>
              <a:t>‹#›</a:t>
            </a:fld>
            <a:endParaRPr lang="en-US" dirty="0"/>
          </a:p>
        </p:txBody>
      </p:sp>
      <p:pic>
        <p:nvPicPr>
          <p:cNvPr id="7" name="Content Placeholder 4">
            <a:extLst>
              <a:ext uri="{FF2B5EF4-FFF2-40B4-BE49-F238E27FC236}">
                <a16:creationId xmlns:a16="http://schemas.microsoft.com/office/drawing/2014/main" id="{860835DE-1C7A-F76C-D0A8-17704642C2A4}"/>
              </a:ext>
              <a:ext uri="{C183D7F6-B498-43B3-948B-1728B52AA6E4}">
                <adec:decorative xmlns:adec="http://schemas.microsoft.com/office/drawing/2017/decorative" val="1"/>
              </a:ext>
            </a:extLst>
          </p:cNvPr>
          <p:cNvPicPr>
            <a:picLocks/>
          </p:cNvPicPr>
          <p:nvPr userDrawn="1"/>
        </p:nvPicPr>
        <p:blipFill rotWithShape="1">
          <a:blip r:embed="rId2">
            <a:extLst>
              <a:ext uri="{837473B0-CC2E-450A-ABE3-18F120FF3D39}">
                <a1611:picAttrSrcUrl xmlns:a1611="http://schemas.microsoft.com/office/drawing/2016/11/main" r:id="rId3"/>
              </a:ext>
            </a:extLst>
          </a:blip>
          <a:srcRect t="1349" b="9432"/>
          <a:stretch/>
        </p:blipFill>
        <p:spPr>
          <a:xfrm>
            <a:off x="838200" y="315673"/>
            <a:ext cx="2336780" cy="1375015"/>
          </a:xfrm>
          <a:prstGeom prst="rect">
            <a:avLst/>
          </a:prstGeom>
        </p:spPr>
      </p:pic>
    </p:spTree>
    <p:extLst>
      <p:ext uri="{BB962C8B-B14F-4D97-AF65-F5344CB8AC3E}">
        <p14:creationId xmlns:p14="http://schemas.microsoft.com/office/powerpoint/2010/main" val="837332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4DCB5-0F71-1AA9-3BAC-DD854EE499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260D52-BD5C-2478-D705-14571D2695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8B86BE-B9F3-3C7D-11F3-F56F8A98FE5A}"/>
              </a:ext>
            </a:extLst>
          </p:cNvPr>
          <p:cNvSpPr>
            <a:spLocks noGrp="1"/>
          </p:cNvSpPr>
          <p:nvPr>
            <p:ph type="dt" sz="half" idx="10"/>
          </p:nvPr>
        </p:nvSpPr>
        <p:spPr/>
        <p:txBody>
          <a:bodyPr/>
          <a:lstStyle/>
          <a:p>
            <a:fld id="{26F88588-C2C8-AE45-B3E1-7AA5E114B77D}" type="datetime3">
              <a:rPr lang="en-US" smtClean="0"/>
              <a:t>16 January 2025</a:t>
            </a:fld>
            <a:endParaRPr lang="en-US" dirty="0"/>
          </a:p>
        </p:txBody>
      </p:sp>
      <p:sp>
        <p:nvSpPr>
          <p:cNvPr id="5" name="Footer Placeholder 4">
            <a:extLst>
              <a:ext uri="{FF2B5EF4-FFF2-40B4-BE49-F238E27FC236}">
                <a16:creationId xmlns:a16="http://schemas.microsoft.com/office/drawing/2014/main" id="{3F4B7B66-02CE-A65B-1C54-3E78B91349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148693-1DB3-9D0B-0C41-9D810757F3E8}"/>
              </a:ext>
            </a:extLst>
          </p:cNvPr>
          <p:cNvSpPr>
            <a:spLocks noGrp="1"/>
          </p:cNvSpPr>
          <p:nvPr>
            <p:ph type="sldNum" sz="quarter" idx="12"/>
          </p:nvPr>
        </p:nvSpPr>
        <p:spPr/>
        <p:txBody>
          <a:bodyPr/>
          <a:lstStyle/>
          <a:p>
            <a:fld id="{65FFF21D-9372-BC46-9033-AA565B803A07}" type="slidenum">
              <a:rPr lang="en-US" smtClean="0"/>
              <a:t>‹#›</a:t>
            </a:fld>
            <a:endParaRPr lang="en-US" dirty="0"/>
          </a:p>
        </p:txBody>
      </p:sp>
    </p:spTree>
    <p:extLst>
      <p:ext uri="{BB962C8B-B14F-4D97-AF65-F5344CB8AC3E}">
        <p14:creationId xmlns:p14="http://schemas.microsoft.com/office/powerpoint/2010/main" val="75498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06287-6AAD-E2BA-F0D8-BACAF88971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ED8A68-1DC2-38B9-7CAA-39CA32B2FC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E1F718-5C92-07BE-79D6-33B1E3F61D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B2174D-C937-7781-E665-BD004C35EF8F}"/>
              </a:ext>
            </a:extLst>
          </p:cNvPr>
          <p:cNvSpPr>
            <a:spLocks noGrp="1"/>
          </p:cNvSpPr>
          <p:nvPr>
            <p:ph type="dt" sz="half" idx="10"/>
          </p:nvPr>
        </p:nvSpPr>
        <p:spPr/>
        <p:txBody>
          <a:bodyPr/>
          <a:lstStyle/>
          <a:p>
            <a:fld id="{D84FDD72-76C1-6647-886A-FCCA59A89075}" type="datetime3">
              <a:rPr lang="en-US" smtClean="0"/>
              <a:t>16 January 2025</a:t>
            </a:fld>
            <a:endParaRPr lang="en-US" dirty="0"/>
          </a:p>
        </p:txBody>
      </p:sp>
      <p:sp>
        <p:nvSpPr>
          <p:cNvPr id="6" name="Footer Placeholder 5">
            <a:extLst>
              <a:ext uri="{FF2B5EF4-FFF2-40B4-BE49-F238E27FC236}">
                <a16:creationId xmlns:a16="http://schemas.microsoft.com/office/drawing/2014/main" id="{EE45F38E-6B16-EC91-8E33-BFA80224CF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E1DC79-C108-366A-AF6A-01DDF190EA93}"/>
              </a:ext>
            </a:extLst>
          </p:cNvPr>
          <p:cNvSpPr>
            <a:spLocks noGrp="1"/>
          </p:cNvSpPr>
          <p:nvPr>
            <p:ph type="sldNum" sz="quarter" idx="12"/>
          </p:nvPr>
        </p:nvSpPr>
        <p:spPr/>
        <p:txBody>
          <a:bodyPr/>
          <a:lstStyle/>
          <a:p>
            <a:fld id="{65FFF21D-9372-BC46-9033-AA565B803A07}" type="slidenum">
              <a:rPr lang="en-US" smtClean="0"/>
              <a:t>‹#›</a:t>
            </a:fld>
            <a:endParaRPr lang="en-US" dirty="0"/>
          </a:p>
        </p:txBody>
      </p:sp>
    </p:spTree>
    <p:extLst>
      <p:ext uri="{BB962C8B-B14F-4D97-AF65-F5344CB8AC3E}">
        <p14:creationId xmlns:p14="http://schemas.microsoft.com/office/powerpoint/2010/main" val="4285136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B9BE5-758E-6EF8-EF70-623A328744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B67FEE-8E15-6FF7-A3EC-A893FAFF6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ED8329-2018-C4EF-60B0-9044F69FE3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C8559B-5D13-221E-444C-381A465A89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9D273E-784F-5E5C-497D-0DA649D923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54025-E59A-61FD-EAB6-36263140CD28}"/>
              </a:ext>
            </a:extLst>
          </p:cNvPr>
          <p:cNvSpPr>
            <a:spLocks noGrp="1"/>
          </p:cNvSpPr>
          <p:nvPr>
            <p:ph type="dt" sz="half" idx="10"/>
          </p:nvPr>
        </p:nvSpPr>
        <p:spPr/>
        <p:txBody>
          <a:bodyPr/>
          <a:lstStyle/>
          <a:p>
            <a:fld id="{E6766C8E-1584-2045-BEB5-A9EAE7F4094E}" type="datetime3">
              <a:rPr lang="en-US" smtClean="0"/>
              <a:t>16 January 2025</a:t>
            </a:fld>
            <a:endParaRPr lang="en-US" dirty="0"/>
          </a:p>
        </p:txBody>
      </p:sp>
      <p:sp>
        <p:nvSpPr>
          <p:cNvPr id="8" name="Footer Placeholder 7">
            <a:extLst>
              <a:ext uri="{FF2B5EF4-FFF2-40B4-BE49-F238E27FC236}">
                <a16:creationId xmlns:a16="http://schemas.microsoft.com/office/drawing/2014/main" id="{465361B2-5A35-E930-6FD0-B51FF5BA2E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FF60630-DEE0-F713-00F9-0EC9722118D1}"/>
              </a:ext>
            </a:extLst>
          </p:cNvPr>
          <p:cNvSpPr>
            <a:spLocks noGrp="1"/>
          </p:cNvSpPr>
          <p:nvPr>
            <p:ph type="sldNum" sz="quarter" idx="12"/>
          </p:nvPr>
        </p:nvSpPr>
        <p:spPr/>
        <p:txBody>
          <a:bodyPr/>
          <a:lstStyle/>
          <a:p>
            <a:fld id="{65FFF21D-9372-BC46-9033-AA565B803A07}" type="slidenum">
              <a:rPr lang="en-US" smtClean="0"/>
              <a:t>‹#›</a:t>
            </a:fld>
            <a:endParaRPr lang="en-US" dirty="0"/>
          </a:p>
        </p:txBody>
      </p:sp>
    </p:spTree>
    <p:extLst>
      <p:ext uri="{BB962C8B-B14F-4D97-AF65-F5344CB8AC3E}">
        <p14:creationId xmlns:p14="http://schemas.microsoft.com/office/powerpoint/2010/main" val="1518559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A6E37-0AC4-7E63-8678-59346F4C06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F30A4F-47F7-547C-646B-234C975014AD}"/>
              </a:ext>
            </a:extLst>
          </p:cNvPr>
          <p:cNvSpPr>
            <a:spLocks noGrp="1"/>
          </p:cNvSpPr>
          <p:nvPr>
            <p:ph type="dt" sz="half" idx="10"/>
          </p:nvPr>
        </p:nvSpPr>
        <p:spPr/>
        <p:txBody>
          <a:bodyPr/>
          <a:lstStyle/>
          <a:p>
            <a:fld id="{E326EF0D-6EF9-8A4F-8416-C8F5F5EF37E7}" type="datetime3">
              <a:rPr lang="en-US" smtClean="0"/>
              <a:t>16 January 2025</a:t>
            </a:fld>
            <a:endParaRPr lang="en-US" dirty="0"/>
          </a:p>
        </p:txBody>
      </p:sp>
      <p:sp>
        <p:nvSpPr>
          <p:cNvPr id="4" name="Footer Placeholder 3">
            <a:extLst>
              <a:ext uri="{FF2B5EF4-FFF2-40B4-BE49-F238E27FC236}">
                <a16:creationId xmlns:a16="http://schemas.microsoft.com/office/drawing/2014/main" id="{43D3BA72-EAE4-552D-4418-912568603F3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685E69B-B640-ACC0-AD90-09CF728C0D21}"/>
              </a:ext>
            </a:extLst>
          </p:cNvPr>
          <p:cNvSpPr>
            <a:spLocks noGrp="1"/>
          </p:cNvSpPr>
          <p:nvPr>
            <p:ph type="sldNum" sz="quarter" idx="12"/>
          </p:nvPr>
        </p:nvSpPr>
        <p:spPr/>
        <p:txBody>
          <a:bodyPr/>
          <a:lstStyle/>
          <a:p>
            <a:fld id="{65FFF21D-9372-BC46-9033-AA565B803A07}" type="slidenum">
              <a:rPr lang="en-US" smtClean="0"/>
              <a:t>‹#›</a:t>
            </a:fld>
            <a:endParaRPr lang="en-US" dirty="0"/>
          </a:p>
        </p:txBody>
      </p:sp>
    </p:spTree>
    <p:extLst>
      <p:ext uri="{BB962C8B-B14F-4D97-AF65-F5344CB8AC3E}">
        <p14:creationId xmlns:p14="http://schemas.microsoft.com/office/powerpoint/2010/main" val="345354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6FEE08-7A9E-939A-A5C2-A2574F6FF7C0}"/>
              </a:ext>
            </a:extLst>
          </p:cNvPr>
          <p:cNvSpPr>
            <a:spLocks noGrp="1"/>
          </p:cNvSpPr>
          <p:nvPr>
            <p:ph type="dt" sz="half" idx="10"/>
          </p:nvPr>
        </p:nvSpPr>
        <p:spPr/>
        <p:txBody>
          <a:bodyPr/>
          <a:lstStyle/>
          <a:p>
            <a:fld id="{0E6083A0-E64E-6F4B-8EB7-A8D40E7A8418}" type="datetime3">
              <a:rPr lang="en-US" smtClean="0"/>
              <a:t>16 January 2025</a:t>
            </a:fld>
            <a:endParaRPr lang="en-US" dirty="0"/>
          </a:p>
        </p:txBody>
      </p:sp>
      <p:sp>
        <p:nvSpPr>
          <p:cNvPr id="3" name="Footer Placeholder 2">
            <a:extLst>
              <a:ext uri="{FF2B5EF4-FFF2-40B4-BE49-F238E27FC236}">
                <a16:creationId xmlns:a16="http://schemas.microsoft.com/office/drawing/2014/main" id="{FBBE2009-DA81-DCC2-80AB-FDF872FC042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88AF07-DCB0-F25A-7149-A185109BF983}"/>
              </a:ext>
            </a:extLst>
          </p:cNvPr>
          <p:cNvSpPr>
            <a:spLocks noGrp="1"/>
          </p:cNvSpPr>
          <p:nvPr>
            <p:ph type="sldNum" sz="quarter" idx="12"/>
          </p:nvPr>
        </p:nvSpPr>
        <p:spPr/>
        <p:txBody>
          <a:bodyPr/>
          <a:lstStyle/>
          <a:p>
            <a:fld id="{65FFF21D-9372-BC46-9033-AA565B803A07}" type="slidenum">
              <a:rPr lang="en-US" smtClean="0"/>
              <a:t>‹#›</a:t>
            </a:fld>
            <a:endParaRPr lang="en-US" dirty="0"/>
          </a:p>
        </p:txBody>
      </p:sp>
    </p:spTree>
    <p:extLst>
      <p:ext uri="{BB962C8B-B14F-4D97-AF65-F5344CB8AC3E}">
        <p14:creationId xmlns:p14="http://schemas.microsoft.com/office/powerpoint/2010/main" val="2603123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67885-B3EC-AF33-0F5D-14FA9D0F9F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CC7C2A-38BD-BD51-141B-43FBFD09AA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101016-9EF1-7DF1-4C8C-1135420CE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BFEBB-6D6C-3217-8ACE-4E55E1F05281}"/>
              </a:ext>
            </a:extLst>
          </p:cNvPr>
          <p:cNvSpPr>
            <a:spLocks noGrp="1"/>
          </p:cNvSpPr>
          <p:nvPr>
            <p:ph type="dt" sz="half" idx="10"/>
          </p:nvPr>
        </p:nvSpPr>
        <p:spPr/>
        <p:txBody>
          <a:bodyPr/>
          <a:lstStyle/>
          <a:p>
            <a:fld id="{7672E3AD-0B07-EA43-B433-FEF1CB1F60D9}" type="datetime3">
              <a:rPr lang="en-US" smtClean="0"/>
              <a:t>16 January 2025</a:t>
            </a:fld>
            <a:endParaRPr lang="en-US" dirty="0"/>
          </a:p>
        </p:txBody>
      </p:sp>
      <p:sp>
        <p:nvSpPr>
          <p:cNvPr id="6" name="Footer Placeholder 5">
            <a:extLst>
              <a:ext uri="{FF2B5EF4-FFF2-40B4-BE49-F238E27FC236}">
                <a16:creationId xmlns:a16="http://schemas.microsoft.com/office/drawing/2014/main" id="{0580AC8F-70A9-E227-274F-921C6B4D14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2D975F-1447-22A7-E4E0-6F95A8C8BA4C}"/>
              </a:ext>
            </a:extLst>
          </p:cNvPr>
          <p:cNvSpPr>
            <a:spLocks noGrp="1"/>
          </p:cNvSpPr>
          <p:nvPr>
            <p:ph type="sldNum" sz="quarter" idx="12"/>
          </p:nvPr>
        </p:nvSpPr>
        <p:spPr/>
        <p:txBody>
          <a:bodyPr/>
          <a:lstStyle/>
          <a:p>
            <a:fld id="{65FFF21D-9372-BC46-9033-AA565B803A07}" type="slidenum">
              <a:rPr lang="en-US" smtClean="0"/>
              <a:t>‹#›</a:t>
            </a:fld>
            <a:endParaRPr lang="en-US" dirty="0"/>
          </a:p>
        </p:txBody>
      </p:sp>
    </p:spTree>
    <p:extLst>
      <p:ext uri="{BB962C8B-B14F-4D97-AF65-F5344CB8AC3E}">
        <p14:creationId xmlns:p14="http://schemas.microsoft.com/office/powerpoint/2010/main" val="2135605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F329-D738-686E-7EC4-2D040EBDEE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ADCFAD-AE7D-58D6-EAC0-5136FD31F5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4573CBD-8CFE-4171-EFD0-F336CE1C73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81D027-A439-E5BD-91C5-66AEE2FAA4A9}"/>
              </a:ext>
            </a:extLst>
          </p:cNvPr>
          <p:cNvSpPr>
            <a:spLocks noGrp="1"/>
          </p:cNvSpPr>
          <p:nvPr>
            <p:ph type="dt" sz="half" idx="10"/>
          </p:nvPr>
        </p:nvSpPr>
        <p:spPr/>
        <p:txBody>
          <a:bodyPr/>
          <a:lstStyle/>
          <a:p>
            <a:fld id="{D5A75FAD-6DCE-424B-8C23-7E965B2DC82D}" type="datetime3">
              <a:rPr lang="en-US" smtClean="0"/>
              <a:t>16 January 2025</a:t>
            </a:fld>
            <a:endParaRPr lang="en-US" dirty="0"/>
          </a:p>
        </p:txBody>
      </p:sp>
      <p:sp>
        <p:nvSpPr>
          <p:cNvPr id="6" name="Footer Placeholder 5">
            <a:extLst>
              <a:ext uri="{FF2B5EF4-FFF2-40B4-BE49-F238E27FC236}">
                <a16:creationId xmlns:a16="http://schemas.microsoft.com/office/drawing/2014/main" id="{C397251D-E932-9452-A1F2-4B528C921F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5A73BD-1895-26D1-3343-7DD95B9FDD1A}"/>
              </a:ext>
            </a:extLst>
          </p:cNvPr>
          <p:cNvSpPr>
            <a:spLocks noGrp="1"/>
          </p:cNvSpPr>
          <p:nvPr>
            <p:ph type="sldNum" sz="quarter" idx="12"/>
          </p:nvPr>
        </p:nvSpPr>
        <p:spPr/>
        <p:txBody>
          <a:bodyPr/>
          <a:lstStyle/>
          <a:p>
            <a:fld id="{65FFF21D-9372-BC46-9033-AA565B803A07}" type="slidenum">
              <a:rPr lang="en-US" smtClean="0"/>
              <a:t>‹#›</a:t>
            </a:fld>
            <a:endParaRPr lang="en-US" dirty="0"/>
          </a:p>
        </p:txBody>
      </p:sp>
    </p:spTree>
    <p:extLst>
      <p:ext uri="{BB962C8B-B14F-4D97-AF65-F5344CB8AC3E}">
        <p14:creationId xmlns:p14="http://schemas.microsoft.com/office/powerpoint/2010/main" val="215027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9D9AE3-ACF2-821D-581B-AA1391373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BBF9B6-6AA5-D160-7E1D-1B6F5B7C0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2E9ED-8C5C-8A2C-DC0D-C6CFD33DA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FEED2-9730-A342-B5A2-14856F50001F}" type="datetime3">
              <a:rPr lang="en-US" smtClean="0"/>
              <a:t>16 January 2025</a:t>
            </a:fld>
            <a:endParaRPr lang="en-US" dirty="0"/>
          </a:p>
        </p:txBody>
      </p:sp>
      <p:sp>
        <p:nvSpPr>
          <p:cNvPr id="5" name="Footer Placeholder 4">
            <a:extLst>
              <a:ext uri="{FF2B5EF4-FFF2-40B4-BE49-F238E27FC236}">
                <a16:creationId xmlns:a16="http://schemas.microsoft.com/office/drawing/2014/main" id="{482DDACC-656F-34F4-417D-E5E72CF6A7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B845B6-80B5-6949-46EF-A38E07633B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FF21D-9372-BC46-9033-AA565B803A07}" type="slidenum">
              <a:rPr lang="en-US" smtClean="0"/>
              <a:t>‹#›</a:t>
            </a:fld>
            <a:endParaRPr lang="en-US" dirty="0"/>
          </a:p>
        </p:txBody>
      </p:sp>
    </p:spTree>
    <p:extLst>
      <p:ext uri="{BB962C8B-B14F-4D97-AF65-F5344CB8AC3E}">
        <p14:creationId xmlns:p14="http://schemas.microsoft.com/office/powerpoint/2010/main" val="240791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moaa-nc.org/about.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statepolicy.militaryonesource.mi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800F7B97-31D2-0B47-04F1-582DEADAFEEC}"/>
              </a:ext>
            </a:extLst>
          </p:cNvPr>
          <p:cNvPicPr>
            <a:picLocks noChangeAspect="1"/>
          </p:cNvPicPr>
          <p:nvPr/>
        </p:nvPicPr>
        <p:blipFill rotWithShape="1">
          <a:blip r:embed="rId2">
            <a:alphaModFix amt="50000"/>
          </a:blip>
          <a:srcRect l="1976" r="6914" b="1"/>
          <a:stretch/>
        </p:blipFill>
        <p:spPr>
          <a:xfrm>
            <a:off x="0" y="136525"/>
            <a:ext cx="12191980" cy="6857999"/>
          </a:xfrm>
          <a:prstGeom prst="rect">
            <a:avLst/>
          </a:prstGeom>
        </p:spPr>
      </p:pic>
      <p:sp>
        <p:nvSpPr>
          <p:cNvPr id="5" name="AutoShape 4" descr="NCVC Authorized Email 16 Aug 21">
            <a:extLst>
              <a:ext uri="{FF2B5EF4-FFF2-40B4-BE49-F238E27FC236}">
                <a16:creationId xmlns:a16="http://schemas.microsoft.com/office/drawing/2014/main" id="{08B63839-3F8A-8876-94CB-D24B608FDF11}"/>
              </a:ext>
            </a:extLst>
          </p:cNvPr>
          <p:cNvSpPr>
            <a:spLocks noGrp="1" noChangeAspect="1" noChangeArrowheads="1"/>
          </p:cNvSpPr>
          <p:nvPr>
            <p:ph type="ctrTitle"/>
          </p:nvPr>
        </p:nvSpPr>
        <p:spPr bwMode="auto">
          <a:xfrm>
            <a:off x="1153334" y="716767"/>
            <a:ext cx="10421780" cy="3002826"/>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r>
              <a:rPr lang="en-US" sz="4800" b="1" dirty="0">
                <a:solidFill>
                  <a:srgbClr val="FFFFFF"/>
                </a:solidFill>
                <a:latin typeface="+mn-lt"/>
              </a:rPr>
              <a:t>MOAA NCCOC 2025 State Priority Advocacy</a:t>
            </a:r>
            <a:br>
              <a:rPr lang="en-US" sz="4800" b="1" dirty="0">
                <a:solidFill>
                  <a:srgbClr val="FFFFFF"/>
                </a:solidFill>
                <a:latin typeface="+mn-lt"/>
              </a:rPr>
            </a:br>
            <a:br>
              <a:rPr lang="en-US" sz="4000" dirty="0">
                <a:solidFill>
                  <a:srgbClr val="FFFFFF"/>
                </a:solidFill>
              </a:rPr>
            </a:br>
            <a:endParaRPr lang="en-US" sz="4000" dirty="0">
              <a:solidFill>
                <a:srgbClr val="FFFFFF"/>
              </a:solidFill>
            </a:endParaRPr>
          </a:p>
        </p:txBody>
      </p:sp>
      <p:sp>
        <p:nvSpPr>
          <p:cNvPr id="2" name="TextBox 1">
            <a:extLst>
              <a:ext uri="{FF2B5EF4-FFF2-40B4-BE49-F238E27FC236}">
                <a16:creationId xmlns:a16="http://schemas.microsoft.com/office/drawing/2014/main" id="{E77B7C69-F7DA-585C-ABCD-C5697404D1B2}"/>
              </a:ext>
            </a:extLst>
          </p:cNvPr>
          <p:cNvSpPr txBox="1"/>
          <p:nvPr/>
        </p:nvSpPr>
        <p:spPr>
          <a:xfrm>
            <a:off x="7584585" y="5458639"/>
            <a:ext cx="4306564" cy="1754326"/>
          </a:xfrm>
          <a:prstGeom prst="rect">
            <a:avLst/>
          </a:prstGeom>
          <a:noFill/>
        </p:spPr>
        <p:txBody>
          <a:bodyPr wrap="none" rtlCol="0">
            <a:spAutoFit/>
          </a:bodyPr>
          <a:lstStyle/>
          <a:p>
            <a:r>
              <a:rPr lang="en-US" dirty="0"/>
              <a:t>LTC(R) Tricia A. Vinson </a:t>
            </a:r>
          </a:p>
          <a:p>
            <a:r>
              <a:rPr lang="en-US" dirty="0"/>
              <a:t>MOAA NCCOC VP State Legislative Advocate</a:t>
            </a:r>
          </a:p>
          <a:p>
            <a:r>
              <a:rPr lang="en-US" dirty="0"/>
              <a:t>Winter 2025</a:t>
            </a:r>
          </a:p>
          <a:p>
            <a:r>
              <a:rPr lang="en-US" dirty="0"/>
              <a:t>wing23pav@gmail.coml/757-617-3343</a:t>
            </a:r>
          </a:p>
          <a:p>
            <a:endParaRPr lang="en-US" dirty="0"/>
          </a:p>
          <a:p>
            <a:endParaRPr lang="en-US" dirty="0"/>
          </a:p>
        </p:txBody>
      </p:sp>
      <p:sp>
        <p:nvSpPr>
          <p:cNvPr id="7" name="Slide Number Placeholder 6">
            <a:extLst>
              <a:ext uri="{FF2B5EF4-FFF2-40B4-BE49-F238E27FC236}">
                <a16:creationId xmlns:a16="http://schemas.microsoft.com/office/drawing/2014/main" id="{03E74FA1-3AB0-6F15-49E0-08F35305D2D6}"/>
              </a:ext>
            </a:extLst>
          </p:cNvPr>
          <p:cNvSpPr>
            <a:spLocks noGrp="1"/>
          </p:cNvSpPr>
          <p:nvPr>
            <p:ph type="sldNum" sz="quarter" idx="12"/>
          </p:nvPr>
        </p:nvSpPr>
        <p:spPr/>
        <p:txBody>
          <a:bodyPr/>
          <a:lstStyle/>
          <a:p>
            <a:fld id="{65FFF21D-9372-BC46-9033-AA565B803A07}" type="slidenum">
              <a:rPr lang="en-US" smtClean="0"/>
              <a:t>1</a:t>
            </a:fld>
            <a:endParaRPr lang="en-US" dirty="0"/>
          </a:p>
        </p:txBody>
      </p:sp>
      <p:sp>
        <p:nvSpPr>
          <p:cNvPr id="3" name="Date Placeholder 2">
            <a:extLst>
              <a:ext uri="{FF2B5EF4-FFF2-40B4-BE49-F238E27FC236}">
                <a16:creationId xmlns:a16="http://schemas.microsoft.com/office/drawing/2014/main" id="{7B2B59CC-514A-AD9E-807C-79260A2492F0}"/>
              </a:ext>
            </a:extLst>
          </p:cNvPr>
          <p:cNvSpPr>
            <a:spLocks noGrp="1"/>
          </p:cNvSpPr>
          <p:nvPr>
            <p:ph type="dt" sz="half" idx="10"/>
          </p:nvPr>
        </p:nvSpPr>
        <p:spPr/>
        <p:txBody>
          <a:bodyPr/>
          <a:lstStyle/>
          <a:p>
            <a:fld id="{BDEBC718-E014-6A49-9100-1CD4C8074948}" type="datetime3">
              <a:rPr lang="en-US" smtClean="0"/>
              <a:t>16 January 2025</a:t>
            </a:fld>
            <a:endParaRPr lang="en-US" dirty="0"/>
          </a:p>
        </p:txBody>
      </p:sp>
    </p:spTree>
    <p:extLst>
      <p:ext uri="{BB962C8B-B14F-4D97-AF65-F5344CB8AC3E}">
        <p14:creationId xmlns:p14="http://schemas.microsoft.com/office/powerpoint/2010/main" val="13311244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19EF05-2ED5-EC88-3BBE-2103946E9EDD}"/>
              </a:ext>
            </a:extLst>
          </p:cNvPr>
          <p:cNvSpPr>
            <a:spLocks noGrp="1"/>
          </p:cNvSpPr>
          <p:nvPr>
            <p:ph type="title"/>
          </p:nvPr>
        </p:nvSpPr>
        <p:spPr>
          <a:xfrm>
            <a:off x="3174980" y="365125"/>
            <a:ext cx="6465731" cy="1325563"/>
          </a:xfrm>
        </p:spPr>
        <p:txBody>
          <a:bodyPr/>
          <a:lstStyle/>
          <a:p>
            <a:pPr algn="ctr"/>
            <a:r>
              <a:rPr lang="en-US" b="1" dirty="0">
                <a:latin typeface="+mn-lt"/>
              </a:rPr>
              <a:t>Who We Are</a:t>
            </a:r>
          </a:p>
        </p:txBody>
      </p:sp>
      <p:sp>
        <p:nvSpPr>
          <p:cNvPr id="3" name="Content Placeholder 2">
            <a:extLst>
              <a:ext uri="{FF2B5EF4-FFF2-40B4-BE49-F238E27FC236}">
                <a16:creationId xmlns:a16="http://schemas.microsoft.com/office/drawing/2014/main" id="{EB1F3C36-B8C4-74A2-CBAB-DD0EB2FE676D}"/>
              </a:ext>
            </a:extLst>
          </p:cNvPr>
          <p:cNvSpPr>
            <a:spLocks noGrp="1"/>
          </p:cNvSpPr>
          <p:nvPr>
            <p:ph idx="1"/>
          </p:nvPr>
        </p:nvSpPr>
        <p:spPr>
          <a:xfrm>
            <a:off x="533400" y="1847850"/>
            <a:ext cx="10515600" cy="4351338"/>
          </a:xfrm>
        </p:spPr>
        <p:txBody>
          <a:bodyPr>
            <a:normAutofit fontScale="62500" lnSpcReduction="20000"/>
          </a:bodyPr>
          <a:lstStyle/>
          <a:p>
            <a:r>
              <a:rPr lang="en-US" dirty="0"/>
              <a:t>The North Carolina Council of Chapters (NCCOC) of MOAA provides programmatic guidance and oversight for the 14 state chapters that serve 1350 members in 100 counties. As one of 35 state councils that support the </a:t>
            </a:r>
            <a:r>
              <a:rPr lang="en-US" dirty="0">
                <a:hlinkClick r:id="rId2"/>
              </a:rPr>
              <a:t>Military Officers Association of America</a:t>
            </a:r>
            <a:r>
              <a:rPr lang="en-US" dirty="0"/>
              <a:t> (MOAA), we are serving the needs of military members in our state. </a:t>
            </a:r>
          </a:p>
          <a:p>
            <a:r>
              <a:rPr lang="en-US" dirty="0"/>
              <a:t>MOAA and its affiliated councils and chapters are independent, nonprofit and politically nonpartisan organization.  Nationally, MOAA has over 360,000 members and is active in both federal &amp; state legislation matters.</a:t>
            </a:r>
          </a:p>
          <a:p>
            <a:r>
              <a:rPr lang="en-US" dirty="0"/>
              <a:t>Among other missions, the NCCOC MOAA protects the interests of service retirees and active-duty military members in matters of North Carolina state legislation and connects with other state level MOAA councils through a quarterly state exchange forum.</a:t>
            </a:r>
          </a:p>
          <a:p>
            <a:r>
              <a:rPr lang="en-US" dirty="0"/>
              <a:t>Organize and coordinate the collective action of the Member Chapters in the State of North Carolina and is a voting member of the North Carolina Veteran’s Council</a:t>
            </a:r>
          </a:p>
          <a:p>
            <a:r>
              <a:rPr lang="en-US" dirty="0"/>
              <a:t>It serves the interests of retired, active, reserve, and National Guard personnel of the uniformed services and their dependents and survivors</a:t>
            </a:r>
          </a:p>
          <a:p>
            <a:r>
              <a:rPr lang="en-US" dirty="0"/>
              <a:t>MOAA is an association of officers and surviving spouses carrying out our role and responsibility to represent and support all ranks across all services at every stage of their careers. We are the leading voice to benefit all members of the uniformed services community.</a:t>
            </a:r>
          </a:p>
        </p:txBody>
      </p:sp>
      <p:sp>
        <p:nvSpPr>
          <p:cNvPr id="5" name="Date Placeholder 4">
            <a:extLst>
              <a:ext uri="{FF2B5EF4-FFF2-40B4-BE49-F238E27FC236}">
                <a16:creationId xmlns:a16="http://schemas.microsoft.com/office/drawing/2014/main" id="{01C7BD70-71BD-32E2-C189-0961B47CA370}"/>
              </a:ext>
            </a:extLst>
          </p:cNvPr>
          <p:cNvSpPr>
            <a:spLocks noGrp="1"/>
          </p:cNvSpPr>
          <p:nvPr>
            <p:ph type="dt" sz="half" idx="10"/>
          </p:nvPr>
        </p:nvSpPr>
        <p:spPr>
          <a:xfrm>
            <a:off x="838200" y="6356350"/>
            <a:ext cx="2743200" cy="365125"/>
          </a:xfrm>
        </p:spPr>
        <p:txBody>
          <a:bodyPr/>
          <a:lstStyle/>
          <a:p>
            <a:fld id="{995D8DCF-CC8E-D947-BFAC-8B2C0D932B1A}" type="datetime3">
              <a:rPr lang="en-US" smtClean="0"/>
              <a:t>16 January 2025</a:t>
            </a:fld>
            <a:endParaRPr lang="en-US" dirty="0"/>
          </a:p>
        </p:txBody>
      </p:sp>
      <p:sp>
        <p:nvSpPr>
          <p:cNvPr id="7" name="Slide Number Placeholder 6">
            <a:extLst>
              <a:ext uri="{FF2B5EF4-FFF2-40B4-BE49-F238E27FC236}">
                <a16:creationId xmlns:a16="http://schemas.microsoft.com/office/drawing/2014/main" id="{F6916008-D284-82E0-44E5-8CAA68B15B41}"/>
              </a:ext>
            </a:extLst>
          </p:cNvPr>
          <p:cNvSpPr>
            <a:spLocks noGrp="1"/>
          </p:cNvSpPr>
          <p:nvPr>
            <p:ph type="sldNum" sz="quarter" idx="12"/>
          </p:nvPr>
        </p:nvSpPr>
        <p:spPr>
          <a:xfrm>
            <a:off x="8610600" y="6356350"/>
            <a:ext cx="2743200" cy="365125"/>
          </a:xfrm>
        </p:spPr>
        <p:txBody>
          <a:bodyPr/>
          <a:lstStyle/>
          <a:p>
            <a:fld id="{65FFF21D-9372-BC46-9033-AA565B803A07}" type="slidenum">
              <a:rPr lang="en-US" smtClean="0"/>
              <a:pPr/>
              <a:t>2</a:t>
            </a:fld>
            <a:endParaRPr lang="en-US" dirty="0"/>
          </a:p>
        </p:txBody>
      </p:sp>
    </p:spTree>
    <p:extLst>
      <p:ext uri="{BB962C8B-B14F-4D97-AF65-F5344CB8AC3E}">
        <p14:creationId xmlns:p14="http://schemas.microsoft.com/office/powerpoint/2010/main" val="350883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19EF05-2ED5-EC88-3BBE-2103946E9EDD}"/>
              </a:ext>
            </a:extLst>
          </p:cNvPr>
          <p:cNvSpPr>
            <a:spLocks noGrp="1"/>
          </p:cNvSpPr>
          <p:nvPr>
            <p:ph type="title"/>
          </p:nvPr>
        </p:nvSpPr>
        <p:spPr>
          <a:xfrm>
            <a:off x="3129824" y="308681"/>
            <a:ext cx="8305820" cy="1325563"/>
          </a:xfrm>
        </p:spPr>
        <p:txBody>
          <a:bodyPr>
            <a:normAutofit/>
          </a:bodyPr>
          <a:lstStyle/>
          <a:p>
            <a:pPr algn="ctr"/>
            <a:r>
              <a:rPr lang="en-US" sz="4000" b="1" dirty="0">
                <a:latin typeface="+mn-lt"/>
              </a:rPr>
              <a:t>Top Three Veteran Priorities for 2025</a:t>
            </a:r>
          </a:p>
        </p:txBody>
      </p:sp>
      <p:sp>
        <p:nvSpPr>
          <p:cNvPr id="3" name="Content Placeholder 2">
            <a:extLst>
              <a:ext uri="{FF2B5EF4-FFF2-40B4-BE49-F238E27FC236}">
                <a16:creationId xmlns:a16="http://schemas.microsoft.com/office/drawing/2014/main" id="{EB1F3C36-B8C4-74A2-CBAB-DD0EB2FE676D}"/>
              </a:ext>
            </a:extLst>
          </p:cNvPr>
          <p:cNvSpPr>
            <a:spLocks noGrp="1"/>
          </p:cNvSpPr>
          <p:nvPr>
            <p:ph idx="1"/>
          </p:nvPr>
        </p:nvSpPr>
        <p:spPr/>
        <p:txBody>
          <a:bodyPr>
            <a:normAutofit/>
          </a:bodyPr>
          <a:lstStyle/>
          <a:p>
            <a:pPr marL="514350" indent="-514350">
              <a:buAutoNum type="arabicPeriod"/>
            </a:pPr>
            <a:r>
              <a:rPr lang="en-US" sz="2800" b="1" dirty="0">
                <a:solidFill>
                  <a:srgbClr val="000000"/>
                </a:solidFill>
                <a:effectLst/>
                <a:ea typeface="Times New Roman" panose="02020603050405020304" pitchFamily="18" charset="0"/>
                <a:cs typeface="Times New Roman" panose="02020603050405020304" pitchFamily="18" charset="0"/>
              </a:rPr>
              <a:t>Updating</a:t>
            </a:r>
            <a:r>
              <a:rPr lang="en-US" sz="2800" dirty="0">
                <a:solidFill>
                  <a:srgbClr val="000000"/>
                </a:solidFill>
                <a:effectLst/>
                <a:ea typeface="Times New Roman" panose="02020603050405020304" pitchFamily="18" charset="0"/>
                <a:cs typeface="Times New Roman" panose="02020603050405020304" pitchFamily="18" charset="0"/>
              </a:rPr>
              <a:t> </a:t>
            </a:r>
            <a:r>
              <a:rPr lang="en-US" sz="2800" b="1" dirty="0">
                <a:solidFill>
                  <a:srgbClr val="000000"/>
                </a:solidFill>
                <a:effectLst/>
                <a:ea typeface="Times New Roman" panose="02020603050405020304" pitchFamily="18" charset="0"/>
                <a:cs typeface="Times New Roman" panose="02020603050405020304" pitchFamily="18" charset="0"/>
              </a:rPr>
              <a:t>Veteran Property Tax Exemptions:</a:t>
            </a:r>
            <a:r>
              <a:rPr lang="en-US" sz="2800" dirty="0">
                <a:solidFill>
                  <a:srgbClr val="000000"/>
                </a:solidFill>
                <a:effectLst/>
                <a:ea typeface="Times New Roman" panose="02020603050405020304" pitchFamily="18" charset="0"/>
                <a:cs typeface="Times New Roman" panose="02020603050405020304" pitchFamily="18" charset="0"/>
              </a:rPr>
              <a:t>  </a:t>
            </a:r>
          </a:p>
          <a:p>
            <a:pPr marL="514350" indent="-514350">
              <a:buAutoNum type="arabicPeriod"/>
            </a:pPr>
            <a:r>
              <a:rPr lang="en-US" b="1" dirty="0">
                <a:solidFill>
                  <a:srgbClr val="000000"/>
                </a:solidFill>
                <a:ea typeface="Times New Roman" panose="02020603050405020304" pitchFamily="18" charset="0"/>
                <a:cs typeface="Times New Roman" panose="02020603050405020304" pitchFamily="18" charset="0"/>
              </a:rPr>
              <a:t>Supporting Veteran In-State Housing/Care Programs:</a:t>
            </a:r>
            <a:endParaRPr lang="en-US" sz="2800" b="1" dirty="0">
              <a:solidFill>
                <a:srgbClr val="000000"/>
              </a:solidFill>
              <a:effectLst/>
              <a:ea typeface="Times New Roman" panose="02020603050405020304" pitchFamily="18" charset="0"/>
              <a:cs typeface="Times New Roman" panose="02020603050405020304" pitchFamily="18" charset="0"/>
            </a:endParaRPr>
          </a:p>
          <a:p>
            <a:pPr marL="0" indent="0">
              <a:buNone/>
            </a:pPr>
            <a:r>
              <a:rPr lang="en-US" b="1" dirty="0">
                <a:solidFill>
                  <a:srgbClr val="000000"/>
                </a:solidFill>
                <a:ea typeface="Times New Roman" panose="02020603050405020304" pitchFamily="18" charset="0"/>
                <a:cs typeface="Times New Roman" panose="02020603050405020304" pitchFamily="18" charset="0"/>
              </a:rPr>
              <a:t>      </a:t>
            </a:r>
            <a:r>
              <a:rPr lang="en-US" sz="2800" b="1" dirty="0">
                <a:solidFill>
                  <a:srgbClr val="000000"/>
                </a:solidFill>
                <a:effectLst/>
                <a:ea typeface="Times New Roman" panose="02020603050405020304" pitchFamily="18" charset="0"/>
                <a:cs typeface="Times New Roman" panose="02020603050405020304" pitchFamily="18" charset="0"/>
              </a:rPr>
              <a:t>a.  Veteran State Homes Program Improvements: </a:t>
            </a:r>
          </a:p>
          <a:p>
            <a:pPr marL="0" indent="0">
              <a:buNone/>
            </a:pPr>
            <a:r>
              <a:rPr lang="en-US" b="1" dirty="0">
                <a:solidFill>
                  <a:srgbClr val="000000"/>
                </a:solidFill>
                <a:ea typeface="Times New Roman" panose="02020603050405020304" pitchFamily="18" charset="0"/>
                <a:cs typeface="Times New Roman" panose="02020603050405020304" pitchFamily="18" charset="0"/>
              </a:rPr>
              <a:t>      b.  </a:t>
            </a:r>
            <a:r>
              <a:rPr lang="en-US" sz="2800" b="1" dirty="0">
                <a:solidFill>
                  <a:srgbClr val="000000"/>
                </a:solidFill>
                <a:effectLst/>
                <a:ea typeface="Times New Roman" panose="02020603050405020304" pitchFamily="18" charset="0"/>
                <a:cs typeface="Times New Roman" panose="02020603050405020304" pitchFamily="18" charset="0"/>
              </a:rPr>
              <a:t>WNC Veterans Restoration Quarters (VRQ) Rebuild:</a:t>
            </a:r>
          </a:p>
          <a:p>
            <a:pPr marL="0" indent="0">
              <a:buNone/>
            </a:pPr>
            <a:r>
              <a:rPr lang="en-US" b="1" dirty="0">
                <a:solidFill>
                  <a:srgbClr val="000000"/>
                </a:solidFill>
                <a:ea typeface="Times New Roman" panose="02020603050405020304" pitchFamily="18" charset="0"/>
                <a:cs typeface="Times New Roman" panose="02020603050405020304" pitchFamily="18" charset="0"/>
              </a:rPr>
              <a:t>3. </a:t>
            </a:r>
            <a:r>
              <a:rPr lang="en-US" sz="2800" b="1" dirty="0">
                <a:effectLst/>
                <a:ea typeface="Times New Roman" panose="02020603050405020304" pitchFamily="18" charset="0"/>
                <a:cs typeface="Calibri" panose="020F0502020204030204" pitchFamily="34" charset="0"/>
              </a:rPr>
              <a:t>Occupational Certification Portability &amp; Economic Opportunities for Military/Veterans/Spouses (Subset of the </a:t>
            </a:r>
            <a:r>
              <a:rPr lang="en-US" sz="2800" b="1" spc="-25" dirty="0">
                <a:effectLst/>
                <a:ea typeface="Times New Roman" panose="02020603050405020304" pitchFamily="18" charset="0"/>
                <a:cs typeface="Calibri" panose="020F0502020204030204" pitchFamily="34" charset="0"/>
              </a:rPr>
              <a:t>Defense State Liaison Office (DSLO) Priorities)</a:t>
            </a:r>
            <a:r>
              <a:rPr lang="en-US" sz="2800" b="1" dirty="0">
                <a:solidFill>
                  <a:srgbClr val="000000"/>
                </a:solidFill>
                <a:effectLst/>
                <a:ea typeface="Times New Roman" panose="02020603050405020304" pitchFamily="18" charset="0"/>
                <a:cs typeface="Times New Roman" panose="02020603050405020304" pitchFamily="18" charset="0"/>
              </a:rPr>
              <a:t> </a:t>
            </a:r>
            <a:endParaRPr lang="en-US" sz="2800" dirty="0">
              <a:solidFill>
                <a:srgbClr val="000000"/>
              </a:solidFill>
              <a:effectLst/>
              <a:ea typeface="Times New Roman" panose="02020603050405020304" pitchFamily="18" charset="0"/>
              <a:cs typeface="Times New Roman" panose="02020603050405020304" pitchFamily="18" charset="0"/>
            </a:endParaRPr>
          </a:p>
          <a:p>
            <a:pPr marL="0" indent="0">
              <a:buNone/>
            </a:pPr>
            <a:endPar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ctr">
              <a:buNone/>
            </a:pPr>
            <a:endParaRPr lang="en-US" dirty="0"/>
          </a:p>
          <a:p>
            <a:pPr marL="0" indent="0" algn="ctr">
              <a:buNone/>
            </a:pPr>
            <a:endParaRPr lang="en-US" dirty="0"/>
          </a:p>
        </p:txBody>
      </p:sp>
      <p:sp>
        <p:nvSpPr>
          <p:cNvPr id="5" name="Date Placeholder 4">
            <a:extLst>
              <a:ext uri="{FF2B5EF4-FFF2-40B4-BE49-F238E27FC236}">
                <a16:creationId xmlns:a16="http://schemas.microsoft.com/office/drawing/2014/main" id="{01C7BD70-71BD-32E2-C189-0961B47CA370}"/>
              </a:ext>
            </a:extLst>
          </p:cNvPr>
          <p:cNvSpPr>
            <a:spLocks noGrp="1"/>
          </p:cNvSpPr>
          <p:nvPr>
            <p:ph type="dt" sz="half" idx="10"/>
          </p:nvPr>
        </p:nvSpPr>
        <p:spPr/>
        <p:txBody>
          <a:bodyPr/>
          <a:lstStyle/>
          <a:p>
            <a:fld id="{77872CDB-4B05-794C-B68F-1C86FBA7481F}" type="datetime3">
              <a:rPr lang="en-US" smtClean="0"/>
              <a:t>16 January 2025</a:t>
            </a:fld>
            <a:endParaRPr lang="en-US" dirty="0"/>
          </a:p>
        </p:txBody>
      </p:sp>
      <p:sp>
        <p:nvSpPr>
          <p:cNvPr id="7" name="Slide Number Placeholder 6">
            <a:extLst>
              <a:ext uri="{FF2B5EF4-FFF2-40B4-BE49-F238E27FC236}">
                <a16:creationId xmlns:a16="http://schemas.microsoft.com/office/drawing/2014/main" id="{F6916008-D284-82E0-44E5-8CAA68B15B41}"/>
              </a:ext>
            </a:extLst>
          </p:cNvPr>
          <p:cNvSpPr>
            <a:spLocks noGrp="1"/>
          </p:cNvSpPr>
          <p:nvPr>
            <p:ph type="sldNum" sz="quarter" idx="12"/>
          </p:nvPr>
        </p:nvSpPr>
        <p:spPr/>
        <p:txBody>
          <a:bodyPr/>
          <a:lstStyle/>
          <a:p>
            <a:fld id="{65FFF21D-9372-BC46-9033-AA565B803A07}" type="slidenum">
              <a:rPr lang="en-US" smtClean="0"/>
              <a:t>3</a:t>
            </a:fld>
            <a:endParaRPr lang="en-US" dirty="0"/>
          </a:p>
        </p:txBody>
      </p:sp>
    </p:spTree>
    <p:extLst>
      <p:ext uri="{BB962C8B-B14F-4D97-AF65-F5344CB8AC3E}">
        <p14:creationId xmlns:p14="http://schemas.microsoft.com/office/powerpoint/2010/main" val="382786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98DF-F6D9-D49F-3695-9E0F76F6B698}"/>
              </a:ext>
            </a:extLst>
          </p:cNvPr>
          <p:cNvSpPr>
            <a:spLocks noGrp="1"/>
          </p:cNvSpPr>
          <p:nvPr>
            <p:ph type="title"/>
          </p:nvPr>
        </p:nvSpPr>
        <p:spPr/>
        <p:txBody>
          <a:bodyPr>
            <a:normAutofit fontScale="90000"/>
          </a:bodyPr>
          <a:lstStyle/>
          <a:p>
            <a:pPr algn="ctr"/>
            <a:b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b="1" dirty="0">
                <a:solidFill>
                  <a:srgbClr val="000000"/>
                </a:solidFill>
                <a:effectLst/>
                <a:latin typeface="+mn-lt"/>
                <a:ea typeface="Times New Roman" panose="02020603050405020304" pitchFamily="18" charset="0"/>
                <a:cs typeface="Times New Roman" panose="02020603050405020304" pitchFamily="18" charset="0"/>
              </a:rPr>
              <a:t>Updating</a:t>
            </a:r>
            <a:r>
              <a:rPr lang="en-US" dirty="0">
                <a:solidFill>
                  <a:srgbClr val="000000"/>
                </a:solidFill>
                <a:effectLst/>
                <a:latin typeface="+mn-lt"/>
                <a:ea typeface="Times New Roman" panose="02020603050405020304" pitchFamily="18" charset="0"/>
                <a:cs typeface="Times New Roman" panose="02020603050405020304" pitchFamily="18" charset="0"/>
              </a:rPr>
              <a:t> </a:t>
            </a:r>
            <a:r>
              <a:rPr lang="en-US" b="1" dirty="0">
                <a:solidFill>
                  <a:srgbClr val="000000"/>
                </a:solidFill>
                <a:effectLst/>
                <a:latin typeface="+mn-lt"/>
                <a:ea typeface="Times New Roman" panose="02020603050405020304" pitchFamily="18" charset="0"/>
                <a:cs typeface="Times New Roman" panose="02020603050405020304" pitchFamily="18" charset="0"/>
              </a:rPr>
              <a:t>Veteran Property Tax Exemptions</a:t>
            </a:r>
            <a:r>
              <a:rPr lang="en-US" dirty="0">
                <a:solidFill>
                  <a:srgbClr val="000000"/>
                </a:solidFill>
                <a:effectLst/>
                <a:latin typeface="+mn-lt"/>
                <a:ea typeface="Times New Roman" panose="02020603050405020304" pitchFamily="18" charset="0"/>
                <a:cs typeface="Times New Roman" panose="02020603050405020304" pitchFamily="18" charset="0"/>
              </a:rPr>
              <a:t>  </a:t>
            </a:r>
            <a:br>
              <a:rPr lang="en-US" sz="44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A28293B1-9BD0-D854-DF27-C29FB4C38925}"/>
              </a:ext>
            </a:extLst>
          </p:cNvPr>
          <p:cNvSpPr>
            <a:spLocks noGrp="1"/>
          </p:cNvSpPr>
          <p:nvPr>
            <p:ph idx="1"/>
          </p:nvPr>
        </p:nvSpPr>
        <p:spPr/>
        <p:txBody>
          <a:bodyPr/>
          <a:lstStyle/>
          <a:p>
            <a:pPr marL="0" marR="0" indent="0">
              <a:lnSpc>
                <a:spcPct val="100000"/>
              </a:lnSpc>
              <a:spcAft>
                <a:spcPts val="1000"/>
              </a:spcAft>
              <a:buNone/>
            </a:pPr>
            <a:r>
              <a:rPr lang="en-US" sz="2400" dirty="0">
                <a:solidFill>
                  <a:srgbClr val="000000"/>
                </a:solidFill>
                <a:effectLst/>
                <a:ea typeface="Times New Roman" panose="02020603050405020304" pitchFamily="18" charset="0"/>
                <a:cs typeface="Times New Roman" panose="02020603050405020304" pitchFamily="18" charset="0"/>
              </a:rPr>
              <a:t>1.  Revisiting eligibility criteria for property tax relief based on disability ratings, home value caps, surviving spouse qualifications, and other considerations. This has consistently been a top concern for our chapter members.  Veteran property tax exemptions (usually based on percentage of disability rating, but relook eligibility criteria, amount of home value/full or partial tax exemption, surviving spouse qualification, age criteria, etc.).  This can also include the Disabled Veteran Motor Vehicle Tax Exemption if that bill is resubmitted, so this is not just limited to real estate, but that is the primary focus. Current law is not specific to veterans but does include veterans at a 100% disability rating and only for the first $45,000 of assessed real estate property value.</a:t>
            </a:r>
            <a:endParaRPr lang="en-US" sz="2400" dirty="0">
              <a:effectLst/>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75944692-7C4B-F82A-0976-51E508EA8D5E}"/>
              </a:ext>
            </a:extLst>
          </p:cNvPr>
          <p:cNvSpPr>
            <a:spLocks noGrp="1"/>
          </p:cNvSpPr>
          <p:nvPr>
            <p:ph type="dt" sz="half" idx="10"/>
          </p:nvPr>
        </p:nvSpPr>
        <p:spPr/>
        <p:txBody>
          <a:bodyPr/>
          <a:lstStyle/>
          <a:p>
            <a:fld id="{64C2A6A4-4EDF-FD4F-96D2-5691C5AA0693}" type="datetime3">
              <a:rPr lang="en-US" smtClean="0"/>
              <a:t>16 January 2025</a:t>
            </a:fld>
            <a:endParaRPr lang="en-US" dirty="0"/>
          </a:p>
        </p:txBody>
      </p:sp>
      <p:sp>
        <p:nvSpPr>
          <p:cNvPr id="6" name="Slide Number Placeholder 5">
            <a:extLst>
              <a:ext uri="{FF2B5EF4-FFF2-40B4-BE49-F238E27FC236}">
                <a16:creationId xmlns:a16="http://schemas.microsoft.com/office/drawing/2014/main" id="{93582EFD-18BF-03FC-EA35-7114B518C183}"/>
              </a:ext>
            </a:extLst>
          </p:cNvPr>
          <p:cNvSpPr>
            <a:spLocks noGrp="1"/>
          </p:cNvSpPr>
          <p:nvPr>
            <p:ph type="sldNum" sz="quarter" idx="12"/>
          </p:nvPr>
        </p:nvSpPr>
        <p:spPr/>
        <p:txBody>
          <a:bodyPr/>
          <a:lstStyle/>
          <a:p>
            <a:fld id="{65FFF21D-9372-BC46-9033-AA565B803A07}" type="slidenum">
              <a:rPr lang="en-US" smtClean="0"/>
              <a:t>4</a:t>
            </a:fld>
            <a:endParaRPr lang="en-US" dirty="0"/>
          </a:p>
        </p:txBody>
      </p:sp>
    </p:spTree>
    <p:extLst>
      <p:ext uri="{BB962C8B-B14F-4D97-AF65-F5344CB8AC3E}">
        <p14:creationId xmlns:p14="http://schemas.microsoft.com/office/powerpoint/2010/main" val="73864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D805-4DFE-C6D9-84FB-26792BB06A78}"/>
              </a:ext>
            </a:extLst>
          </p:cNvPr>
          <p:cNvSpPr>
            <a:spLocks noGrp="1"/>
          </p:cNvSpPr>
          <p:nvPr>
            <p:ph type="title"/>
          </p:nvPr>
        </p:nvSpPr>
        <p:spPr/>
        <p:txBody>
          <a:bodyPr>
            <a:normAutofit fontScale="90000"/>
          </a:bodyPr>
          <a:lstStyle/>
          <a:p>
            <a:pPr algn="ctr"/>
            <a:b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b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Supporting Veteran In-State Housing/Care Programs:</a:t>
            </a:r>
            <a:br>
              <a:rPr lang="en-US"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4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4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4" name="Date Placeholder 3">
            <a:extLst>
              <a:ext uri="{FF2B5EF4-FFF2-40B4-BE49-F238E27FC236}">
                <a16:creationId xmlns:a16="http://schemas.microsoft.com/office/drawing/2014/main" id="{28EFB72B-A7B1-6FC1-C0B6-DB96DF2B318F}"/>
              </a:ext>
            </a:extLst>
          </p:cNvPr>
          <p:cNvSpPr>
            <a:spLocks noGrp="1"/>
          </p:cNvSpPr>
          <p:nvPr>
            <p:ph type="dt" sz="half" idx="10"/>
          </p:nvPr>
        </p:nvSpPr>
        <p:spPr>
          <a:xfrm>
            <a:off x="838200" y="6375400"/>
            <a:ext cx="2743200" cy="365125"/>
          </a:xfrm>
        </p:spPr>
        <p:txBody>
          <a:bodyPr/>
          <a:lstStyle/>
          <a:p>
            <a:fld id="{6199D4C9-12AA-4C48-BAC1-50A9F0E858A7}" type="datetime3">
              <a:rPr lang="en-US" smtClean="0"/>
              <a:t>16 January 2025</a:t>
            </a:fld>
            <a:endParaRPr lang="en-US" dirty="0"/>
          </a:p>
        </p:txBody>
      </p:sp>
      <p:sp>
        <p:nvSpPr>
          <p:cNvPr id="6" name="Slide Number Placeholder 5">
            <a:extLst>
              <a:ext uri="{FF2B5EF4-FFF2-40B4-BE49-F238E27FC236}">
                <a16:creationId xmlns:a16="http://schemas.microsoft.com/office/drawing/2014/main" id="{EBD9DD37-9F13-E8E6-D30B-4B0D02C6E12A}"/>
              </a:ext>
            </a:extLst>
          </p:cNvPr>
          <p:cNvSpPr>
            <a:spLocks noGrp="1"/>
          </p:cNvSpPr>
          <p:nvPr>
            <p:ph type="sldNum" sz="quarter" idx="12"/>
          </p:nvPr>
        </p:nvSpPr>
        <p:spPr/>
        <p:txBody>
          <a:bodyPr/>
          <a:lstStyle/>
          <a:p>
            <a:fld id="{65FFF21D-9372-BC46-9033-AA565B803A07}" type="slidenum">
              <a:rPr lang="en-US" smtClean="0"/>
              <a:t>5</a:t>
            </a:fld>
            <a:endParaRPr lang="en-US" dirty="0"/>
          </a:p>
        </p:txBody>
      </p:sp>
      <p:sp>
        <p:nvSpPr>
          <p:cNvPr id="8" name="TextBox 7">
            <a:extLst>
              <a:ext uri="{FF2B5EF4-FFF2-40B4-BE49-F238E27FC236}">
                <a16:creationId xmlns:a16="http://schemas.microsoft.com/office/drawing/2014/main" id="{6D8E9AFC-E52C-0B9A-8ACD-2FC48E0656EC}"/>
              </a:ext>
            </a:extLst>
          </p:cNvPr>
          <p:cNvSpPr txBox="1"/>
          <p:nvPr/>
        </p:nvSpPr>
        <p:spPr>
          <a:xfrm>
            <a:off x="242711" y="1912684"/>
            <a:ext cx="11706577" cy="4221669"/>
          </a:xfrm>
          <a:prstGeom prst="rect">
            <a:avLst/>
          </a:prstGeom>
          <a:noFill/>
        </p:spPr>
        <p:txBody>
          <a:bodyPr wrap="square">
            <a:spAutoFit/>
          </a:bodyPr>
          <a:lstStyle/>
          <a:p>
            <a:pPr marL="0" marR="0">
              <a:spcAft>
                <a:spcPts val="1000"/>
              </a:spcAft>
            </a:pPr>
            <a:r>
              <a:rPr lang="en-US" sz="2000" b="1" dirty="0">
                <a:solidFill>
                  <a:srgbClr val="000000"/>
                </a:solidFill>
                <a:effectLst/>
                <a:ea typeface="Times New Roman" panose="02020603050405020304" pitchFamily="18" charset="0"/>
                <a:cs typeface="Times New Roman" panose="02020603050405020304" pitchFamily="18" charset="0"/>
              </a:rPr>
              <a:t>2a. Veteran State Homes Program Improvements: </a:t>
            </a:r>
            <a:r>
              <a:rPr lang="en-US" sz="2000" dirty="0">
                <a:solidFill>
                  <a:srgbClr val="000000"/>
                </a:solidFill>
                <a:effectLst/>
                <a:ea typeface="Times New Roman" panose="02020603050405020304" pitchFamily="18" charset="0"/>
                <a:cs typeface="Times New Roman" panose="02020603050405020304" pitchFamily="18" charset="0"/>
              </a:rPr>
              <a:t> Addressing the five state-managed homes, including the unexpected closure of the </a:t>
            </a:r>
            <a:r>
              <a:rPr lang="en-US" sz="2000" b="1" dirty="0">
                <a:solidFill>
                  <a:srgbClr val="000000"/>
                </a:solidFill>
                <a:effectLst/>
                <a:ea typeface="Times New Roman" panose="02020603050405020304" pitchFamily="18" charset="0"/>
                <a:cs typeface="Times New Roman" panose="02020603050405020304" pitchFamily="18" charset="0"/>
              </a:rPr>
              <a:t>Fayetteville home</a:t>
            </a:r>
            <a:r>
              <a:rPr lang="en-US" sz="2000" dirty="0">
                <a:solidFill>
                  <a:srgbClr val="000000"/>
                </a:solidFill>
                <a:effectLst/>
                <a:ea typeface="Times New Roman" panose="02020603050405020304" pitchFamily="18" charset="0"/>
                <a:cs typeface="Times New Roman" panose="02020603050405020304" pitchFamily="18" charset="0"/>
              </a:rPr>
              <a:t> in 2023. Key areas include overarching management, funding decisions, Fayetteville home path forward, decisions for all 5 veteran homes and </a:t>
            </a:r>
            <a:r>
              <a:rPr lang="en-US" sz="2000" dirty="0">
                <a:solidFill>
                  <a:srgbClr val="000000"/>
                </a:solidFill>
                <a:ea typeface="Times New Roman" panose="02020603050405020304" pitchFamily="18" charset="0"/>
                <a:cs typeface="Times New Roman" panose="02020603050405020304" pitchFamily="18" charset="0"/>
              </a:rPr>
              <a:t>future homes within NC.  </a:t>
            </a:r>
            <a:r>
              <a:rPr lang="en-US" sz="2000" dirty="0">
                <a:solidFill>
                  <a:srgbClr val="000000"/>
                </a:solidFill>
                <a:effectLst/>
                <a:ea typeface="Times New Roman" panose="02020603050405020304" pitchFamily="18" charset="0"/>
                <a:cs typeface="Times New Roman" panose="02020603050405020304" pitchFamily="18" charset="0"/>
              </a:rPr>
              <a:t>This includes how the state trust fund money is authorized to be used (i.e. how can 10% be siphoned to the veteran’s cemetery fund when the money has been provided by Medicare/VA/and paid for by those currently residing in the state home structure?). Curre</a:t>
            </a:r>
            <a:r>
              <a:rPr lang="en-US" sz="2000" dirty="0">
                <a:solidFill>
                  <a:srgbClr val="000000"/>
                </a:solidFill>
                <a:ea typeface="Times New Roman" panose="02020603050405020304" pitchFamily="18" charset="0"/>
                <a:cs typeface="Times New Roman" panose="02020603050405020304" pitchFamily="18" charset="0"/>
              </a:rPr>
              <a:t>ntly very disconnected.</a:t>
            </a:r>
            <a:endParaRPr lang="en-US" sz="2000" dirty="0">
              <a:solidFill>
                <a:srgbClr val="000000"/>
              </a:solidFill>
              <a:effectLst/>
              <a:ea typeface="Times New Roman" panose="02020603050405020304" pitchFamily="18" charset="0"/>
              <a:cs typeface="Times New Roman" panose="02020603050405020304" pitchFamily="18" charset="0"/>
            </a:endParaRPr>
          </a:p>
          <a:p>
            <a:pPr>
              <a:spcAft>
                <a:spcPts val="1000"/>
              </a:spcAft>
            </a:pPr>
            <a:r>
              <a:rPr lang="en-US" sz="2000" b="1" dirty="0">
                <a:solidFill>
                  <a:srgbClr val="000000"/>
                </a:solidFill>
                <a:effectLst/>
                <a:ea typeface="Times New Roman" panose="02020603050405020304" pitchFamily="18" charset="0"/>
              </a:rPr>
              <a:t>2b.  WNC Veterans Restoration Quarters (VRQ) Rebuild:</a:t>
            </a:r>
            <a:r>
              <a:rPr lang="en-US" sz="2000" dirty="0">
                <a:solidFill>
                  <a:srgbClr val="000000"/>
                </a:solidFill>
                <a:effectLst/>
                <a:ea typeface="Times New Roman" panose="02020603050405020304" pitchFamily="18" charset="0"/>
              </a:rPr>
              <a:t>  Sec. Martin inspected with Gov. Cooper the destroyed VRQ and had it on his list for getting repaired/fixed.  Hopefully Sec. Mallette, Esq. will support the efforts that Sec Martin had begun during his short tenure.  Supporting the rebuilding efforts for the VRQ in Asheville, which was destroyed during Helene, displacing approximately 200 male homeless veterans. We hope this will be on the Department of Military Veteran Affairs’ (DMVA) priorities list that will support veterans across the state. </a:t>
            </a:r>
            <a:r>
              <a:rPr lang="en-US" sz="2000" b="0" dirty="0">
                <a:effectLst/>
              </a:rPr>
              <a:t>The mission of </a:t>
            </a:r>
            <a:r>
              <a:rPr lang="en-US" sz="2000" b="0" i="1" dirty="0">
                <a:effectLst/>
              </a:rPr>
              <a:t>Veterans Restoration Quarters </a:t>
            </a:r>
            <a:r>
              <a:rPr lang="en-US" sz="2000" b="0" dirty="0">
                <a:effectLst/>
              </a:rPr>
              <a:t>is to create a principle-based environment and comprehensive residential program that addresses every area of restoration in the life of a homeless veteran.</a:t>
            </a:r>
            <a:endParaRPr lang="en-US"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0147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E8599-DC41-87E2-400A-2FECDED23BC0}"/>
              </a:ext>
            </a:extLst>
          </p:cNvPr>
          <p:cNvSpPr>
            <a:spLocks noGrp="1"/>
          </p:cNvSpPr>
          <p:nvPr>
            <p:ph type="title"/>
          </p:nvPr>
        </p:nvSpPr>
        <p:spPr>
          <a:xfrm>
            <a:off x="3047980" y="365125"/>
            <a:ext cx="9017020" cy="1325563"/>
          </a:xfrm>
        </p:spPr>
        <p:txBody>
          <a:bodyPr>
            <a:noAutofit/>
          </a:bodyPr>
          <a:lstStyle/>
          <a:p>
            <a:pPr algn="ctr"/>
            <a:br>
              <a:rPr lang="en-US" sz="2400" b="1" dirty="0">
                <a:effectLst/>
                <a:latin typeface="Calibri" panose="020F0502020204030204" pitchFamily="34" charset="0"/>
                <a:ea typeface="Times New Roman" panose="02020603050405020304" pitchFamily="18" charset="0"/>
                <a:cs typeface="Calibri" panose="020F0502020204030204" pitchFamily="34" charset="0"/>
              </a:rPr>
            </a:br>
            <a:r>
              <a:rPr lang="en-US" sz="2800" b="1" dirty="0">
                <a:effectLst/>
                <a:latin typeface="Calibri" panose="020F0502020204030204" pitchFamily="34" charset="0"/>
                <a:ea typeface="Times New Roman" panose="02020603050405020304" pitchFamily="18" charset="0"/>
                <a:cs typeface="Calibri" panose="020F0502020204030204" pitchFamily="34" charset="0"/>
              </a:rPr>
              <a:t>3.  Occupational Certification Portability &amp; Economic Opportunities for Military/Veterans/Spouses </a:t>
            </a:r>
            <a:br>
              <a:rPr lang="en-US" sz="2800" b="1" dirty="0">
                <a:effectLst/>
                <a:latin typeface="Calibri" panose="020F0502020204030204" pitchFamily="34" charset="0"/>
                <a:ea typeface="Times New Roman" panose="02020603050405020304" pitchFamily="18" charset="0"/>
                <a:cs typeface="Calibri" panose="020F0502020204030204" pitchFamily="34" charset="0"/>
              </a:rPr>
            </a:br>
            <a:r>
              <a:rPr lang="en-US" sz="2800" b="1" dirty="0">
                <a:effectLst/>
                <a:latin typeface="Calibri" panose="020F0502020204030204" pitchFamily="34" charset="0"/>
                <a:ea typeface="Times New Roman" panose="02020603050405020304" pitchFamily="18" charset="0"/>
                <a:cs typeface="Calibri" panose="020F0502020204030204" pitchFamily="34" charset="0"/>
              </a:rPr>
              <a:t>(Subset of the </a:t>
            </a:r>
            <a:r>
              <a:rPr lang="en-US" sz="2800" b="1" spc="-25" dirty="0">
                <a:effectLst/>
                <a:latin typeface="Calibri" panose="020F0502020204030204" pitchFamily="34" charset="0"/>
                <a:ea typeface="Times New Roman" panose="02020603050405020304" pitchFamily="18" charset="0"/>
                <a:cs typeface="Calibri" panose="020F0502020204030204" pitchFamily="34" charset="0"/>
              </a:rPr>
              <a:t>Defense State Liaison Office (DSLO) Priorities)</a:t>
            </a:r>
            <a:br>
              <a:rPr lang="en-US" sz="2800" dirty="0">
                <a:effectLst/>
                <a:latin typeface="Calibri" panose="020F0502020204030204" pitchFamily="34" charset="0"/>
                <a:ea typeface="Times New Roman" panose="02020603050405020304" pitchFamily="18" charset="0"/>
                <a:cs typeface="Calibri" panose="020F0502020204030204" pitchFamily="34" charset="0"/>
              </a:rPr>
            </a:br>
            <a:endParaRPr lang="en-US" sz="2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941F552-EEF5-B434-39CC-B4F6428F148A}"/>
              </a:ext>
            </a:extLst>
          </p:cNvPr>
          <p:cNvSpPr>
            <a:spLocks noGrp="1"/>
          </p:cNvSpPr>
          <p:nvPr>
            <p:ph idx="1"/>
          </p:nvPr>
        </p:nvSpPr>
        <p:spPr>
          <a:xfrm>
            <a:off x="292100" y="1847850"/>
            <a:ext cx="11391900" cy="4351338"/>
          </a:xfrm>
        </p:spPr>
        <p:txBody>
          <a:bodyPr/>
          <a:lstStyle/>
          <a:p>
            <a:pPr marL="0" marR="0" indent="0">
              <a:lnSpc>
                <a:spcPct val="115000"/>
              </a:lnSpc>
              <a:spcAft>
                <a:spcPts val="1000"/>
              </a:spcAft>
              <a:buNone/>
            </a:pPr>
            <a:r>
              <a:rPr lang="en-US" sz="2000" spc="-25" dirty="0">
                <a:solidFill>
                  <a:srgbClr val="000000"/>
                </a:solidFill>
                <a:effectLst/>
                <a:ea typeface="Times New Roman" panose="02020603050405020304" pitchFamily="18" charset="0"/>
                <a:cs typeface="Times New Roman" panose="02020603050405020304" pitchFamily="18" charset="0"/>
              </a:rPr>
              <a:t> 3.  Enhancing state level occupational licensing portability and supporting interstate compacts, which benefit active-duty personnel, veterans and their family's seeking employment in North Carolina. This is one of DSLO's top 10 priority efforts. Supporting initiatives like aligning state laws with federal policies (Title 10 &amp; 38 CFR), Space Force recognition, make NC compatible with other states/ federal policies for eligibility of benefits. Also includes remote driver license and vehicle license </a:t>
            </a:r>
            <a:r>
              <a:rPr lang="en-US" sz="2000" spc="-25" dirty="0">
                <a:solidFill>
                  <a:srgbClr val="000000"/>
                </a:solidFill>
                <a:ea typeface="Times New Roman" panose="02020603050405020304" pitchFamily="18" charset="0"/>
                <a:cs typeface="Times New Roman" panose="02020603050405020304" pitchFamily="18" charset="0"/>
              </a:rPr>
              <a:t>r</a:t>
            </a:r>
            <a:r>
              <a:rPr lang="en-US" sz="2000" spc="-25" dirty="0">
                <a:solidFill>
                  <a:srgbClr val="000000"/>
                </a:solidFill>
                <a:effectLst/>
                <a:ea typeface="Times New Roman" panose="02020603050405020304" pitchFamily="18" charset="0"/>
                <a:cs typeface="Times New Roman" panose="02020603050405020304" pitchFamily="18" charset="0"/>
              </a:rPr>
              <a:t>enewal; military family needs, military family childcare, military interpersonal violence and family antidiscrimination status. </a:t>
            </a:r>
            <a:endParaRPr lang="en-US" sz="2000" dirty="0">
              <a:effectLst/>
              <a:ea typeface="Times New Roman" panose="02020603050405020304" pitchFamily="18" charset="0"/>
              <a:cs typeface="Times New Roman" panose="02020603050405020304" pitchFamily="18" charset="0"/>
            </a:endParaRPr>
          </a:p>
          <a:p>
            <a:pPr marL="0" indent="0">
              <a:buNone/>
            </a:pPr>
            <a:endParaRPr lang="en-US" dirty="0"/>
          </a:p>
        </p:txBody>
      </p:sp>
      <p:sp>
        <p:nvSpPr>
          <p:cNvPr id="4" name="Date Placeholder 3">
            <a:extLst>
              <a:ext uri="{FF2B5EF4-FFF2-40B4-BE49-F238E27FC236}">
                <a16:creationId xmlns:a16="http://schemas.microsoft.com/office/drawing/2014/main" id="{249EA2DC-D81B-3774-4BE1-B2CB76DB6FD3}"/>
              </a:ext>
            </a:extLst>
          </p:cNvPr>
          <p:cNvSpPr>
            <a:spLocks noGrp="1"/>
          </p:cNvSpPr>
          <p:nvPr>
            <p:ph type="dt" sz="half" idx="10"/>
          </p:nvPr>
        </p:nvSpPr>
        <p:spPr/>
        <p:txBody>
          <a:bodyPr/>
          <a:lstStyle/>
          <a:p>
            <a:fld id="{B241A83E-2095-5F4D-80EB-D8139414982C}" type="datetime3">
              <a:rPr lang="en-US" smtClean="0"/>
              <a:t>16 January 2025</a:t>
            </a:fld>
            <a:endParaRPr lang="en-US" dirty="0"/>
          </a:p>
        </p:txBody>
      </p:sp>
      <p:sp>
        <p:nvSpPr>
          <p:cNvPr id="6" name="Slide Number Placeholder 5">
            <a:extLst>
              <a:ext uri="{FF2B5EF4-FFF2-40B4-BE49-F238E27FC236}">
                <a16:creationId xmlns:a16="http://schemas.microsoft.com/office/drawing/2014/main" id="{FEE60EC3-D618-C867-6045-5F2A3A5C5746}"/>
              </a:ext>
            </a:extLst>
          </p:cNvPr>
          <p:cNvSpPr>
            <a:spLocks noGrp="1"/>
          </p:cNvSpPr>
          <p:nvPr>
            <p:ph type="sldNum" sz="quarter" idx="12"/>
          </p:nvPr>
        </p:nvSpPr>
        <p:spPr/>
        <p:txBody>
          <a:bodyPr/>
          <a:lstStyle/>
          <a:p>
            <a:fld id="{65FFF21D-9372-BC46-9033-AA565B803A07}" type="slidenum">
              <a:rPr lang="en-US" smtClean="0"/>
              <a:t>6</a:t>
            </a:fld>
            <a:endParaRPr lang="en-US" dirty="0"/>
          </a:p>
        </p:txBody>
      </p:sp>
    </p:spTree>
    <p:extLst>
      <p:ext uri="{BB962C8B-B14F-4D97-AF65-F5344CB8AC3E}">
        <p14:creationId xmlns:p14="http://schemas.microsoft.com/office/powerpoint/2010/main" val="1810743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607D-D492-2E54-A887-C5ECD092B30A}"/>
              </a:ext>
            </a:extLst>
          </p:cNvPr>
          <p:cNvSpPr>
            <a:spLocks noGrp="1"/>
          </p:cNvSpPr>
          <p:nvPr>
            <p:ph type="title"/>
          </p:nvPr>
        </p:nvSpPr>
        <p:spPr>
          <a:xfrm>
            <a:off x="3164115" y="365125"/>
            <a:ext cx="6299199" cy="1325563"/>
          </a:xfrm>
        </p:spPr>
        <p:txBody>
          <a:bodyPr/>
          <a:lstStyle/>
          <a:p>
            <a:pPr algn="ctr"/>
            <a:r>
              <a:rPr lang="en-US" b="1" dirty="0">
                <a:latin typeface="+mn-lt"/>
              </a:rPr>
              <a:t>Conclusion</a:t>
            </a:r>
          </a:p>
        </p:txBody>
      </p:sp>
      <p:sp>
        <p:nvSpPr>
          <p:cNvPr id="3" name="Content Placeholder 2">
            <a:extLst>
              <a:ext uri="{FF2B5EF4-FFF2-40B4-BE49-F238E27FC236}">
                <a16:creationId xmlns:a16="http://schemas.microsoft.com/office/drawing/2014/main" id="{C4B6B492-B32E-AD4F-2651-1C1A08E55808}"/>
              </a:ext>
            </a:extLst>
          </p:cNvPr>
          <p:cNvSpPr>
            <a:spLocks noGrp="1"/>
          </p:cNvSpPr>
          <p:nvPr>
            <p:ph idx="1"/>
          </p:nvPr>
        </p:nvSpPr>
        <p:spPr/>
        <p:txBody>
          <a:bodyPr/>
          <a:lstStyle/>
          <a:p>
            <a:pPr marL="0" indent="0" algn="ctr">
              <a:buNone/>
            </a:pPr>
            <a:endParaRPr lang="en-US" dirty="0"/>
          </a:p>
          <a:p>
            <a:pPr marL="0" indent="0" algn="ctr">
              <a:buNone/>
            </a:pPr>
            <a:r>
              <a:rPr lang="en-US" dirty="0"/>
              <a:t>We have made these priorities very broad on purpose.  Recognizing each category has multiple subcategories we provide a start point for a dialog to be initiated. </a:t>
            </a:r>
          </a:p>
        </p:txBody>
      </p:sp>
      <p:sp>
        <p:nvSpPr>
          <p:cNvPr id="4" name="Date Placeholder 3">
            <a:extLst>
              <a:ext uri="{FF2B5EF4-FFF2-40B4-BE49-F238E27FC236}">
                <a16:creationId xmlns:a16="http://schemas.microsoft.com/office/drawing/2014/main" id="{215950CB-854D-958A-E627-1BA70E12C2D9}"/>
              </a:ext>
            </a:extLst>
          </p:cNvPr>
          <p:cNvSpPr>
            <a:spLocks noGrp="1"/>
          </p:cNvSpPr>
          <p:nvPr>
            <p:ph type="dt" sz="half" idx="10"/>
          </p:nvPr>
        </p:nvSpPr>
        <p:spPr/>
        <p:txBody>
          <a:bodyPr/>
          <a:lstStyle/>
          <a:p>
            <a:fld id="{A6BEB77F-F515-3841-B540-50A396FDE16A}" type="datetime3">
              <a:rPr lang="en-US" smtClean="0"/>
              <a:t>16 January 2025</a:t>
            </a:fld>
            <a:endParaRPr lang="en-US" dirty="0"/>
          </a:p>
        </p:txBody>
      </p:sp>
      <p:sp>
        <p:nvSpPr>
          <p:cNvPr id="6" name="Slide Number Placeholder 5">
            <a:extLst>
              <a:ext uri="{FF2B5EF4-FFF2-40B4-BE49-F238E27FC236}">
                <a16:creationId xmlns:a16="http://schemas.microsoft.com/office/drawing/2014/main" id="{1524E111-5ADD-A1BB-949C-203CAC20ED33}"/>
              </a:ext>
            </a:extLst>
          </p:cNvPr>
          <p:cNvSpPr>
            <a:spLocks noGrp="1"/>
          </p:cNvSpPr>
          <p:nvPr>
            <p:ph type="sldNum" sz="quarter" idx="12"/>
          </p:nvPr>
        </p:nvSpPr>
        <p:spPr/>
        <p:txBody>
          <a:bodyPr/>
          <a:lstStyle/>
          <a:p>
            <a:fld id="{65FFF21D-9372-BC46-9033-AA565B803A07}" type="slidenum">
              <a:rPr lang="en-US" smtClean="0"/>
              <a:t>7</a:t>
            </a:fld>
            <a:endParaRPr lang="en-US" dirty="0"/>
          </a:p>
        </p:txBody>
      </p:sp>
    </p:spTree>
    <p:extLst>
      <p:ext uri="{BB962C8B-B14F-4D97-AF65-F5344CB8AC3E}">
        <p14:creationId xmlns:p14="http://schemas.microsoft.com/office/powerpoint/2010/main" val="398703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A62AE-1699-68E1-54C8-880C732566AE}"/>
              </a:ext>
            </a:extLst>
          </p:cNvPr>
          <p:cNvSpPr>
            <a:spLocks noGrp="1"/>
          </p:cNvSpPr>
          <p:nvPr>
            <p:ph type="title"/>
          </p:nvPr>
        </p:nvSpPr>
        <p:spPr>
          <a:xfrm>
            <a:off x="838200" y="2376805"/>
            <a:ext cx="10515600" cy="1325563"/>
          </a:xfrm>
        </p:spPr>
        <p:txBody>
          <a:bodyPr/>
          <a:lstStyle/>
          <a:p>
            <a:pPr algn="ctr"/>
            <a:r>
              <a:rPr lang="en-US" b="1" dirty="0"/>
              <a:t>Backup Slides</a:t>
            </a:r>
          </a:p>
        </p:txBody>
      </p:sp>
      <p:sp>
        <p:nvSpPr>
          <p:cNvPr id="3" name="Date Placeholder 2">
            <a:extLst>
              <a:ext uri="{FF2B5EF4-FFF2-40B4-BE49-F238E27FC236}">
                <a16:creationId xmlns:a16="http://schemas.microsoft.com/office/drawing/2014/main" id="{29226F50-DC01-2CC7-B0B6-D644E2BD3350}"/>
              </a:ext>
            </a:extLst>
          </p:cNvPr>
          <p:cNvSpPr>
            <a:spLocks noGrp="1"/>
          </p:cNvSpPr>
          <p:nvPr>
            <p:ph type="dt" sz="half" idx="10"/>
          </p:nvPr>
        </p:nvSpPr>
        <p:spPr/>
        <p:txBody>
          <a:bodyPr/>
          <a:lstStyle/>
          <a:p>
            <a:fld id="{EBAC1787-95E3-0640-A435-41A7F4DBF215}" type="datetime3">
              <a:rPr lang="en-US" smtClean="0"/>
              <a:t>16 January 2025</a:t>
            </a:fld>
            <a:endParaRPr lang="en-US" dirty="0"/>
          </a:p>
        </p:txBody>
      </p:sp>
      <p:sp>
        <p:nvSpPr>
          <p:cNvPr id="5" name="Slide Number Placeholder 4">
            <a:extLst>
              <a:ext uri="{FF2B5EF4-FFF2-40B4-BE49-F238E27FC236}">
                <a16:creationId xmlns:a16="http://schemas.microsoft.com/office/drawing/2014/main" id="{841F76DB-232F-BF1E-A3AA-1F7AE84B6A2A}"/>
              </a:ext>
            </a:extLst>
          </p:cNvPr>
          <p:cNvSpPr>
            <a:spLocks noGrp="1"/>
          </p:cNvSpPr>
          <p:nvPr>
            <p:ph type="sldNum" sz="quarter" idx="12"/>
          </p:nvPr>
        </p:nvSpPr>
        <p:spPr/>
        <p:txBody>
          <a:bodyPr/>
          <a:lstStyle/>
          <a:p>
            <a:fld id="{65FFF21D-9372-BC46-9033-AA565B803A07}" type="slidenum">
              <a:rPr lang="en-US" smtClean="0"/>
              <a:t>8</a:t>
            </a:fld>
            <a:endParaRPr lang="en-US" dirty="0"/>
          </a:p>
        </p:txBody>
      </p:sp>
    </p:spTree>
    <p:extLst>
      <p:ext uri="{BB962C8B-B14F-4D97-AF65-F5344CB8AC3E}">
        <p14:creationId xmlns:p14="http://schemas.microsoft.com/office/powerpoint/2010/main" val="88202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F3737-054D-68A8-967C-C34270203BAA}"/>
              </a:ext>
            </a:extLst>
          </p:cNvPr>
          <p:cNvSpPr>
            <a:spLocks noGrp="1"/>
          </p:cNvSpPr>
          <p:nvPr>
            <p:ph idx="1"/>
          </p:nvPr>
        </p:nvSpPr>
        <p:spPr>
          <a:xfrm>
            <a:off x="838200" y="1825625"/>
            <a:ext cx="11081084" cy="4351338"/>
          </a:xfrm>
        </p:spPr>
        <p:txBody>
          <a:bodyPr>
            <a:normAutofit/>
          </a:bodyPr>
          <a:lstStyle/>
          <a:p>
            <a:pPr marL="0" indent="0">
              <a:buNone/>
            </a:pPr>
            <a:r>
              <a:rPr lang="en-US" sz="2000" b="1" dirty="0"/>
              <a:t>The chapter presidents and their legislative leads are provided information from previous year as a start point to work with their chapters to see if a revision is needed.  They may add, delete, modify, and provide their top three issues back to the council.</a:t>
            </a:r>
          </a:p>
          <a:p>
            <a:pPr marL="0" indent="0">
              <a:buNone/>
            </a:pPr>
            <a:r>
              <a:rPr lang="en-US" sz="2000" b="1" dirty="0"/>
              <a:t>Primarily, State Issues Come From Three Places:</a:t>
            </a:r>
          </a:p>
          <a:p>
            <a:pPr marL="0" indent="0"/>
            <a:r>
              <a:rPr lang="en-US" sz="2000" dirty="0"/>
              <a:t>      MOAA Chapter Members &amp; NCCOC (board-approved consolidated list compiled and prioritized) </a:t>
            </a:r>
          </a:p>
          <a:p>
            <a:pPr marL="0" indent="0"/>
            <a:r>
              <a:rPr lang="en-US" sz="2000" dirty="0"/>
              <a:t>        NC Veteran Council List of State Issues (Collected from all Veteran Service Organization (VSO) voting member organizations and prioritized by the council) </a:t>
            </a:r>
          </a:p>
          <a:p>
            <a:pPr marL="0" indent="0"/>
            <a:r>
              <a:rPr lang="en-US" sz="2000" dirty="0"/>
              <a:t>        Defense State Liaison Office  </a:t>
            </a:r>
            <a:r>
              <a:rPr lang="en-US" sz="2000" dirty="0">
                <a:hlinkClick r:id="rId2"/>
              </a:rPr>
              <a:t>https://statepolicy.militaryonesource.mil</a:t>
            </a:r>
            <a:endParaRPr lang="en-US" sz="2000" dirty="0"/>
          </a:p>
          <a:p>
            <a:pPr marL="0" indent="0">
              <a:buNone/>
            </a:pPr>
            <a:endParaRPr lang="en-US" sz="2000" dirty="0"/>
          </a:p>
          <a:p>
            <a:pPr marL="0" indent="0">
              <a:buNone/>
            </a:pPr>
            <a:endParaRPr lang="en-US" dirty="0"/>
          </a:p>
        </p:txBody>
      </p:sp>
      <p:sp>
        <p:nvSpPr>
          <p:cNvPr id="4" name="Title 1">
            <a:extLst>
              <a:ext uri="{FF2B5EF4-FFF2-40B4-BE49-F238E27FC236}">
                <a16:creationId xmlns:a16="http://schemas.microsoft.com/office/drawing/2014/main" id="{1CDC3CCC-659E-A5B6-A0EE-F6AAF55EB24A}"/>
              </a:ext>
            </a:extLst>
          </p:cNvPr>
          <p:cNvSpPr>
            <a:spLocks noGrp="1"/>
          </p:cNvSpPr>
          <p:nvPr>
            <p:ph type="title"/>
          </p:nvPr>
        </p:nvSpPr>
        <p:spPr>
          <a:xfrm>
            <a:off x="3174980" y="365125"/>
            <a:ext cx="8744304" cy="1325563"/>
          </a:xfrm>
        </p:spPr>
        <p:txBody>
          <a:bodyPr>
            <a:normAutofit/>
          </a:bodyPr>
          <a:lstStyle/>
          <a:p>
            <a:pPr algn="ctr"/>
            <a:r>
              <a:rPr lang="en-US" b="1" dirty="0">
                <a:latin typeface="Calibri" panose="020F0502020204030204" pitchFamily="34" charset="0"/>
                <a:cs typeface="Calibri" panose="020F0502020204030204" pitchFamily="34" charset="0"/>
              </a:rPr>
              <a:t>Where Do NC MOAA State Issues Come From?</a:t>
            </a:r>
          </a:p>
        </p:txBody>
      </p:sp>
      <p:sp>
        <p:nvSpPr>
          <p:cNvPr id="2" name="Date Placeholder 1">
            <a:extLst>
              <a:ext uri="{FF2B5EF4-FFF2-40B4-BE49-F238E27FC236}">
                <a16:creationId xmlns:a16="http://schemas.microsoft.com/office/drawing/2014/main" id="{B7FC57EF-D377-7BAB-C165-207E10BCA02E}"/>
              </a:ext>
            </a:extLst>
          </p:cNvPr>
          <p:cNvSpPr>
            <a:spLocks noGrp="1"/>
          </p:cNvSpPr>
          <p:nvPr>
            <p:ph type="dt" sz="half" idx="10"/>
          </p:nvPr>
        </p:nvSpPr>
        <p:spPr/>
        <p:txBody>
          <a:bodyPr/>
          <a:lstStyle/>
          <a:p>
            <a:fld id="{69FE0C7D-23BB-184D-835F-659F7945DCBC}" type="datetime3">
              <a:rPr lang="en-US" smtClean="0"/>
              <a:t>16 January 2025</a:t>
            </a:fld>
            <a:endParaRPr lang="en-US" dirty="0"/>
          </a:p>
        </p:txBody>
      </p:sp>
      <p:sp>
        <p:nvSpPr>
          <p:cNvPr id="6" name="Slide Number Placeholder 5">
            <a:extLst>
              <a:ext uri="{FF2B5EF4-FFF2-40B4-BE49-F238E27FC236}">
                <a16:creationId xmlns:a16="http://schemas.microsoft.com/office/drawing/2014/main" id="{2D522B6C-0275-259D-D5B4-83677F9735E2}"/>
              </a:ext>
            </a:extLst>
          </p:cNvPr>
          <p:cNvSpPr>
            <a:spLocks noGrp="1"/>
          </p:cNvSpPr>
          <p:nvPr>
            <p:ph type="sldNum" sz="quarter" idx="12"/>
          </p:nvPr>
        </p:nvSpPr>
        <p:spPr/>
        <p:txBody>
          <a:bodyPr/>
          <a:lstStyle/>
          <a:p>
            <a:fld id="{65FFF21D-9372-BC46-9033-AA565B803A07}" type="slidenum">
              <a:rPr lang="en-US" smtClean="0"/>
              <a:t>9</a:t>
            </a:fld>
            <a:endParaRPr lang="en-US" dirty="0"/>
          </a:p>
        </p:txBody>
      </p:sp>
    </p:spTree>
    <p:extLst>
      <p:ext uri="{BB962C8B-B14F-4D97-AF65-F5344CB8AC3E}">
        <p14:creationId xmlns:p14="http://schemas.microsoft.com/office/powerpoint/2010/main" val="4203132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2209</TotalTime>
  <Words>1036</Words>
  <Application>Microsoft Macintosh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MOAA NCCOC 2025 State Priority Advocacy  </vt:lpstr>
      <vt:lpstr>Who We Are</vt:lpstr>
      <vt:lpstr>Top Three Veteran Priorities for 2025</vt:lpstr>
      <vt:lpstr> 1.  Updating Veteran Property Tax Exemptions   </vt:lpstr>
      <vt:lpstr>   2. Supporting Veteran In-State Housing/Care Programs:   </vt:lpstr>
      <vt:lpstr> 3.  Occupational Certification Portability &amp; Economic Opportunities for Military/Veterans/Spouses  (Subset of the Defense State Liaison Office (DSLO) Priorities) </vt:lpstr>
      <vt:lpstr>Conclusion</vt:lpstr>
      <vt:lpstr>Backup Slides</vt:lpstr>
      <vt:lpstr>Where Do NC MOAA State Issues Come From?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Bill 791 Licensed Counselors Interstate Compact</dc:title>
  <dc:creator>patricia vinson</dc:creator>
  <cp:lastModifiedBy>patricia vinson</cp:lastModifiedBy>
  <cp:revision>63</cp:revision>
  <cp:lastPrinted>2024-03-16T12:52:48Z</cp:lastPrinted>
  <dcterms:created xsi:type="dcterms:W3CDTF">2022-05-03T15:15:56Z</dcterms:created>
  <dcterms:modified xsi:type="dcterms:W3CDTF">2025-01-17T01:21:49Z</dcterms:modified>
</cp:coreProperties>
</file>